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s/slide18.xml" ContentType="application/vnd.openxmlformats-officedocument.presentationml.slide+xml"/>
  <Override PartName="/ppt/slides/slide23.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s/slide21.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Default Extension="gif" ContentType="image/gif"/>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s/slide20.xml" ContentType="application/vnd.openxmlformats-officedocument.presentationml.slide+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ldMasterIdLst>
    <p:sldMasterId id="2147483648"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9144000" cy="6858000" type="screen4x3"/>
  <p:notesSz cx="6858000" cy="9144000"/>
  <p:defaultTextStyle>
    <a:lvl1pPr>
      <a:defRPr>
        <a:latin typeface="Calibri"/>
        <a:ea typeface="Calibri"/>
        <a:cs typeface="Calibri"/>
        <a:sym typeface="Calibri"/>
      </a:defRPr>
    </a:lvl1pPr>
    <a:lvl2pPr indent="457200">
      <a:defRPr>
        <a:latin typeface="Calibri"/>
        <a:ea typeface="Calibri"/>
        <a:cs typeface="Calibri"/>
        <a:sym typeface="Calibri"/>
      </a:defRPr>
    </a:lvl2pPr>
    <a:lvl3pPr indent="914400">
      <a:defRPr>
        <a:latin typeface="Calibri"/>
        <a:ea typeface="Calibri"/>
        <a:cs typeface="Calibri"/>
        <a:sym typeface="Calibri"/>
      </a:defRPr>
    </a:lvl3pPr>
    <a:lvl4pPr indent="1371600">
      <a:defRPr>
        <a:latin typeface="Calibri"/>
        <a:ea typeface="Calibri"/>
        <a:cs typeface="Calibri"/>
        <a:sym typeface="Calibri"/>
      </a:defRPr>
    </a:lvl4pPr>
    <a:lvl5pPr indent="1828800">
      <a:defRPr>
        <a:latin typeface="Calibri"/>
        <a:ea typeface="Calibri"/>
        <a:cs typeface="Calibri"/>
        <a:sym typeface="Calibri"/>
      </a:defRPr>
    </a:lvl5pPr>
    <a:lvl6pPr indent="2286000">
      <a:defRPr>
        <a:latin typeface="Calibri"/>
        <a:ea typeface="Calibri"/>
        <a:cs typeface="Calibri"/>
        <a:sym typeface="Calibri"/>
      </a:defRPr>
    </a:lvl6pPr>
    <a:lvl7pPr indent="2743200">
      <a:defRPr>
        <a:latin typeface="Calibri"/>
        <a:ea typeface="Calibri"/>
        <a:cs typeface="Calibri"/>
        <a:sym typeface="Calibri"/>
      </a:defRPr>
    </a:lvl7pPr>
    <a:lvl8pPr indent="3200400">
      <a:defRPr>
        <a:latin typeface="Calibri"/>
        <a:ea typeface="Calibri"/>
        <a:cs typeface="Calibri"/>
        <a:sym typeface="Calibri"/>
      </a:defRPr>
    </a:lvl8pPr>
    <a:lvl9pPr indent="3657600">
      <a:defRPr>
        <a:latin typeface="Calibri"/>
        <a:ea typeface="Calibri"/>
        <a:cs typeface="Calibri"/>
        <a:sym typeface="Calibri"/>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p:present/>
    <p:sldAll/>
    <p:penClr>
      <a:prstClr val="red"/>
    </p:penClr>
  </p:showPr>
</p:presentationPr>
</file>

<file path=ppt/tableStyles.xml><?xml version="1.0" encoding="utf-8"?>
<a:tblStyleLst xmlns:a="http://schemas.openxmlformats.org/drawingml/2006/main" def="{5940675A-B579-460E-94D1-54222C63F5DA}">
  <a:tblStyle styleId="{4C3C2611-4C71-4FC5-86AE-919BDF0F9419}"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FD7E7"/>
          </a:solidFill>
        </a:fill>
      </a:tcStyle>
    </a:wholeTbl>
    <a:band2H>
      <a:tcTxStyle/>
      <a:tcStyle>
        <a:tcBdr/>
        <a:fill>
          <a:solidFill>
            <a:srgbClr val="E8ECF4"/>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Row>
  </a:tblStyle>
  <a:tblStyle styleId="{C7B018BB-80A7-4F77-B60F-C8B233D01FF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EE7D0"/>
          </a:solidFill>
        </a:fill>
      </a:tcStyle>
    </a:wholeTbl>
    <a:band2H>
      <a:tcTxStyle/>
      <a:tcStyle>
        <a:tcBdr/>
        <a:fill>
          <a:solidFill>
            <a:srgbClr val="EFF3E9"/>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firstRow>
  </a:tblStyle>
  <a:tblStyle styleId="{EEE7283C-3CF3-47DC-8721-378D4A62B22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CDCCE"/>
          </a:solidFill>
        </a:fill>
      </a:tcStyle>
    </a:wholeTbl>
    <a:band2H>
      <a:tcTxStyle/>
      <a:tcStyle>
        <a:tcBdr/>
        <a:fill>
          <a:solidFill>
            <a:srgbClr val="FDEEE8"/>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firstRow>
  </a:tblStyle>
  <a:tblStyle styleId="{CF821DB8-F4EB-4A41-A1BA-3FCAFE7338EE}" styleName="">
    <a:tblBg/>
    <a:wholeTbl>
      <a:tcTxStyle b="on" i="on">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n">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4F81BD"/>
          </a:solidFill>
        </a:fill>
      </a:tcStyle>
    </a:firstCol>
    <a:lastRow>
      <a:tcTxStyle b="on" i="on">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4F81BD"/>
          </a:solidFill>
        </a:fill>
      </a:tcStyle>
    </a:firstRow>
  </a:tblStyle>
  <a:tblStyle styleId="{33BA23B1-9221-436E-865A-0063620EA4FD}"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a:tcStyle>
        <a:tcBdr/>
        <a:fill>
          <a:solidFill>
            <a:srgbClr val="E6E6E6"/>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a:tcStyle>
        <a:tcBdr/>
        <a:fill>
          <a:solidFill>
            <a:srgbClr val="FFFFFF"/>
          </a:solidFill>
        </a:fill>
      </a:tcStyle>
    </a:band2H>
    <a:firstCo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107" d="100"/>
          <a:sy n="107" d="100"/>
        </p:scale>
        <p:origin x="-384"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46" name="Shape 46"/>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47" name="Shape 47"/>
          <p:cNvSpPr>
            <a:spLocks noGrp="1"/>
          </p:cNvSpPr>
          <p:nvPr>
            <p:ph type="body" sz="quarter" idx="1"/>
          </p:nvPr>
        </p:nvSpPr>
        <p:spPr>
          <a:xfrm>
            <a:off x="914400" y="4343400"/>
            <a:ext cx="5029200" cy="4114800"/>
          </a:xfrm>
          <a:prstGeom prst="rect">
            <a:avLst/>
          </a:prstGeom>
        </p:spPr>
        <p:txBody>
          <a:bodyPr/>
          <a:lstStyle/>
          <a:p>
            <a:pPr lvl="0"/>
            <a:endParaRPr/>
          </a:p>
        </p:txBody>
      </p:sp>
    </p:spTree>
  </p:cSld>
  <p:clrMap bg1="lt1" tx1="dk1" bg2="lt2" tx2="dk2" accent1="accent1" accent2="accent2" accent3="accent3" accent4="accent4" accent5="accent5" accent6="accent6" hlink="hlink" folHlink="folHlink"/>
  <p:notesStyle>
    <a:lvl1pPr defTabSz="457200">
      <a:lnSpc>
        <a:spcPct val="117999"/>
      </a:lnSpc>
      <a:defRPr sz="2200">
        <a:latin typeface="+mn-lt"/>
        <a:ea typeface="+mn-ea"/>
        <a:cs typeface="+mn-cs"/>
        <a:sym typeface="Helvetica Neue"/>
      </a:defRPr>
    </a:lvl1pPr>
    <a:lvl2pPr indent="228600" defTabSz="457200">
      <a:lnSpc>
        <a:spcPct val="117999"/>
      </a:lnSpc>
      <a:defRPr sz="2200">
        <a:latin typeface="+mn-lt"/>
        <a:ea typeface="+mn-ea"/>
        <a:cs typeface="+mn-cs"/>
        <a:sym typeface="Helvetica Neue"/>
      </a:defRPr>
    </a:lvl2pPr>
    <a:lvl3pPr indent="457200" defTabSz="457200">
      <a:lnSpc>
        <a:spcPct val="117999"/>
      </a:lnSpc>
      <a:defRPr sz="2200">
        <a:latin typeface="+mn-lt"/>
        <a:ea typeface="+mn-ea"/>
        <a:cs typeface="+mn-cs"/>
        <a:sym typeface="Helvetica Neue"/>
      </a:defRPr>
    </a:lvl3pPr>
    <a:lvl4pPr indent="685800" defTabSz="457200">
      <a:lnSpc>
        <a:spcPct val="117999"/>
      </a:lnSpc>
      <a:defRPr sz="2200">
        <a:latin typeface="+mn-lt"/>
        <a:ea typeface="+mn-ea"/>
        <a:cs typeface="+mn-cs"/>
        <a:sym typeface="Helvetica Neue"/>
      </a:defRPr>
    </a:lvl4pPr>
    <a:lvl5pPr indent="914400" defTabSz="457200">
      <a:lnSpc>
        <a:spcPct val="117999"/>
      </a:lnSpc>
      <a:defRPr sz="2200">
        <a:latin typeface="+mn-lt"/>
        <a:ea typeface="+mn-ea"/>
        <a:cs typeface="+mn-cs"/>
        <a:sym typeface="Helvetica Neue"/>
      </a:defRPr>
    </a:lvl5pPr>
    <a:lvl6pPr indent="1143000" defTabSz="457200">
      <a:lnSpc>
        <a:spcPct val="117999"/>
      </a:lnSpc>
      <a:defRPr sz="2200">
        <a:latin typeface="+mn-lt"/>
        <a:ea typeface="+mn-ea"/>
        <a:cs typeface="+mn-cs"/>
        <a:sym typeface="Helvetica Neue"/>
      </a:defRPr>
    </a:lvl6pPr>
    <a:lvl7pPr indent="1371600" defTabSz="457200">
      <a:lnSpc>
        <a:spcPct val="117999"/>
      </a:lnSpc>
      <a:defRPr sz="2200">
        <a:latin typeface="+mn-lt"/>
        <a:ea typeface="+mn-ea"/>
        <a:cs typeface="+mn-cs"/>
        <a:sym typeface="Helvetica Neue"/>
      </a:defRPr>
    </a:lvl7pPr>
    <a:lvl8pPr indent="1600200" defTabSz="457200">
      <a:lnSpc>
        <a:spcPct val="117999"/>
      </a:lnSpc>
      <a:defRPr sz="2200">
        <a:latin typeface="+mn-lt"/>
        <a:ea typeface="+mn-ea"/>
        <a:cs typeface="+mn-cs"/>
        <a:sym typeface="Helvetica Neue"/>
      </a:defRPr>
    </a:lvl8pPr>
    <a:lvl9pPr indent="1828800" defTabSz="457200">
      <a:lnSpc>
        <a:spcPct val="117999"/>
      </a:lnSpc>
      <a:defRPr sz="2200">
        <a:latin typeface="+mn-lt"/>
        <a:ea typeface="+mn-ea"/>
        <a:cs typeface="+mn-cs"/>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
  <p:cSld name="Title Slide">
    <p:spTree>
      <p:nvGrpSpPr>
        <p:cNvPr id="1" name=""/>
        <p:cNvGrpSpPr/>
        <p:nvPr/>
      </p:nvGrpSpPr>
      <p:grpSpPr>
        <a:xfrm>
          <a:off x="0" y="0"/>
          <a:ext cx="0" cy="0"/>
          <a:chOff x="0" y="0"/>
          <a:chExt cx="0" cy="0"/>
        </a:xfrm>
      </p:grpSpPr>
      <p:sp>
        <p:nvSpPr>
          <p:cNvPr id="6" name="Shape 6"/>
          <p:cNvSpPr>
            <a:spLocks noGrp="1"/>
          </p:cNvSpPr>
          <p:nvPr>
            <p:ph type="title"/>
          </p:nvPr>
        </p:nvSpPr>
        <p:spPr>
          <a:xfrm>
            <a:off x="685800" y="1844675"/>
            <a:ext cx="7772400" cy="2041525"/>
          </a:xfrm>
          <a:prstGeom prst="rect">
            <a:avLst/>
          </a:prstGeom>
        </p:spPr>
        <p:txBody>
          <a:bodyPr/>
          <a:lstStyle/>
          <a:p>
            <a:pPr lvl="0">
              <a:defRPr sz="1800"/>
            </a:pPr>
            <a:r>
              <a:rPr sz="4400"/>
              <a:t>Click to edit Master title style</a:t>
            </a:r>
          </a:p>
        </p:txBody>
      </p:sp>
      <p:sp>
        <p:nvSpPr>
          <p:cNvPr id="7" name="Shape 7"/>
          <p:cNvSpPr>
            <a:spLocks noGrp="1"/>
          </p:cNvSpPr>
          <p:nvPr>
            <p:ph type="body" idx="1"/>
          </p:nvPr>
        </p:nvSpPr>
        <p:spPr>
          <a:xfrm>
            <a:off x="1371600" y="3886200"/>
            <a:ext cx="6400800" cy="2971800"/>
          </a:xfrm>
          <a:prstGeom prst="rect">
            <a:avLst/>
          </a:prstGeom>
        </p:spPr>
        <p:txBody>
          <a:bodyPr/>
          <a:lstStyle>
            <a:lvl1pPr marL="0" indent="0" algn="ctr">
              <a:buSzTx/>
              <a:buFontTx/>
              <a:buNone/>
              <a:defRPr>
                <a:solidFill>
                  <a:srgbClr val="888888"/>
                </a:solidFill>
              </a:defRPr>
            </a:lvl1pPr>
          </a:lstStyle>
          <a:p>
            <a:pPr lvl="0">
              <a:defRPr sz="1800">
                <a:solidFill>
                  <a:srgbClr val="000000"/>
                </a:solidFill>
              </a:defRPr>
            </a:pPr>
            <a:r>
              <a:rPr sz="3200">
                <a:solidFill>
                  <a:srgbClr val="888888"/>
                </a:solidFill>
              </a:rPr>
              <a:t>Click to edit Master subtitle style</a:t>
            </a:r>
          </a:p>
        </p:txBody>
      </p:sp>
      <p:sp>
        <p:nvSpPr>
          <p:cNvPr id="8" name="Shape 8"/>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
  <p:cSld name="Title and Vertical Text">
    <p:spTree>
      <p:nvGrpSpPr>
        <p:cNvPr id="1" name=""/>
        <p:cNvGrpSpPr/>
        <p:nvPr/>
      </p:nvGrpSpPr>
      <p:grpSpPr>
        <a:xfrm>
          <a:off x="0" y="0"/>
          <a:ext cx="0" cy="0"/>
          <a:chOff x="0" y="0"/>
          <a:chExt cx="0" cy="0"/>
        </a:xfrm>
      </p:grpSpPr>
      <p:sp>
        <p:nvSpPr>
          <p:cNvPr id="39" name="Shape 39"/>
          <p:cNvSpPr>
            <a:spLocks noGrp="1"/>
          </p:cNvSpPr>
          <p:nvPr>
            <p:ph type="title"/>
          </p:nvPr>
        </p:nvSpPr>
        <p:spPr>
          <a:prstGeom prst="rect">
            <a:avLst/>
          </a:prstGeom>
        </p:spPr>
        <p:txBody>
          <a:bodyPr/>
          <a:lstStyle/>
          <a:p>
            <a:pPr lvl="0">
              <a:defRPr sz="1800"/>
            </a:pPr>
            <a:r>
              <a:rPr sz="4400"/>
              <a:t>Click to edit Master title style</a:t>
            </a:r>
          </a:p>
        </p:txBody>
      </p:sp>
      <p:sp>
        <p:nvSpPr>
          <p:cNvPr id="40" name="Shape 40"/>
          <p:cNvSpPr>
            <a:spLocks noGrp="1"/>
          </p:cNvSpPr>
          <p:nvPr>
            <p:ph type="body" idx="1"/>
          </p:nvPr>
        </p:nvSpPr>
        <p:spPr>
          <a:prstGeom prst="rect">
            <a:avLst/>
          </a:prstGeom>
        </p:spPr>
        <p:txBody>
          <a:bodyPr/>
          <a:lstStyle/>
          <a:p>
            <a:pPr lvl="0">
              <a:defRPr sz="1800"/>
            </a:pPr>
            <a:r>
              <a:rPr sz="3200"/>
              <a:t>Click to edit Master text styles</a:t>
            </a:r>
          </a:p>
          <a:p>
            <a:pPr lvl="1">
              <a:defRPr sz="1800"/>
            </a:pPr>
            <a:r>
              <a:rPr sz="3200"/>
              <a:t>Second level</a:t>
            </a:r>
          </a:p>
          <a:p>
            <a:pPr lvl="2">
              <a:defRPr sz="1800"/>
            </a:pPr>
            <a:r>
              <a:rPr sz="3200"/>
              <a:t>Third level</a:t>
            </a:r>
          </a:p>
          <a:p>
            <a:pPr lvl="3">
              <a:defRPr sz="1800"/>
            </a:pPr>
            <a:r>
              <a:rPr sz="3200"/>
              <a:t>Fourth level</a:t>
            </a:r>
          </a:p>
          <a:p>
            <a:pPr lvl="4">
              <a:defRPr sz="1800"/>
            </a:pPr>
            <a:r>
              <a:rPr sz="3200"/>
              <a:t>Fifth level</a:t>
            </a:r>
          </a:p>
        </p:txBody>
      </p:sp>
      <p:sp>
        <p:nvSpPr>
          <p:cNvPr id="41" name="Shape 41"/>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
  <p:cSld name="Vertical Title and Text">
    <p:spTree>
      <p:nvGrpSpPr>
        <p:cNvPr id="1" name=""/>
        <p:cNvGrpSpPr/>
        <p:nvPr/>
      </p:nvGrpSpPr>
      <p:grpSpPr>
        <a:xfrm>
          <a:off x="0" y="0"/>
          <a:ext cx="0" cy="0"/>
          <a:chOff x="0" y="0"/>
          <a:chExt cx="0" cy="0"/>
        </a:xfrm>
      </p:grpSpPr>
      <p:sp>
        <p:nvSpPr>
          <p:cNvPr id="43" name="Shape 43"/>
          <p:cNvSpPr>
            <a:spLocks noGrp="1"/>
          </p:cNvSpPr>
          <p:nvPr>
            <p:ph type="title"/>
          </p:nvPr>
        </p:nvSpPr>
        <p:spPr>
          <a:xfrm>
            <a:off x="6629400" y="0"/>
            <a:ext cx="2057400" cy="6400802"/>
          </a:xfrm>
          <a:prstGeom prst="rect">
            <a:avLst/>
          </a:prstGeom>
        </p:spPr>
        <p:txBody>
          <a:bodyPr/>
          <a:lstStyle/>
          <a:p>
            <a:pPr lvl="0">
              <a:defRPr sz="1800"/>
            </a:pPr>
            <a:r>
              <a:rPr sz="4400"/>
              <a:t>Click to edit Master title style</a:t>
            </a:r>
          </a:p>
        </p:txBody>
      </p:sp>
      <p:sp>
        <p:nvSpPr>
          <p:cNvPr id="44" name="Shape 44"/>
          <p:cNvSpPr>
            <a:spLocks noGrp="1"/>
          </p:cNvSpPr>
          <p:nvPr>
            <p:ph type="body" idx="1"/>
          </p:nvPr>
        </p:nvSpPr>
        <p:spPr>
          <a:xfrm>
            <a:off x="457200" y="274638"/>
            <a:ext cx="6019800" cy="6583363"/>
          </a:xfrm>
          <a:prstGeom prst="rect">
            <a:avLst/>
          </a:prstGeom>
        </p:spPr>
        <p:txBody>
          <a:bodyPr/>
          <a:lstStyle/>
          <a:p>
            <a:pPr lvl="0">
              <a:defRPr sz="1800"/>
            </a:pPr>
            <a:r>
              <a:rPr sz="3200"/>
              <a:t>Click to edit Master text styles</a:t>
            </a:r>
          </a:p>
          <a:p>
            <a:pPr lvl="1">
              <a:defRPr sz="1800"/>
            </a:pPr>
            <a:r>
              <a:rPr sz="3200"/>
              <a:t>Second level</a:t>
            </a:r>
          </a:p>
          <a:p>
            <a:pPr lvl="2">
              <a:defRPr sz="1800"/>
            </a:pPr>
            <a:r>
              <a:rPr sz="3200"/>
              <a:t>Third level</a:t>
            </a:r>
          </a:p>
          <a:p>
            <a:pPr lvl="3">
              <a:defRPr sz="1800"/>
            </a:pPr>
            <a:r>
              <a:rPr sz="3200"/>
              <a:t>Fourth level</a:t>
            </a:r>
          </a:p>
          <a:p>
            <a:pPr lvl="4">
              <a:defRPr sz="1800"/>
            </a:pPr>
            <a:r>
              <a:rPr sz="3200"/>
              <a:t>Fifth level</a:t>
            </a:r>
          </a:p>
        </p:txBody>
      </p:sp>
      <p:sp>
        <p:nvSpPr>
          <p:cNvPr id="45" name="Shape 45"/>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
  <p:cSld name="Title and Content">
    <p:spTree>
      <p:nvGrpSpPr>
        <p:cNvPr id="1" name=""/>
        <p:cNvGrpSpPr/>
        <p:nvPr/>
      </p:nvGrpSpPr>
      <p:grpSpPr>
        <a:xfrm>
          <a:off x="0" y="0"/>
          <a:ext cx="0" cy="0"/>
          <a:chOff x="0" y="0"/>
          <a:chExt cx="0" cy="0"/>
        </a:xfrm>
      </p:grpSpPr>
      <p:sp>
        <p:nvSpPr>
          <p:cNvPr id="10" name="Shape 10"/>
          <p:cNvSpPr>
            <a:spLocks noGrp="1"/>
          </p:cNvSpPr>
          <p:nvPr>
            <p:ph type="title"/>
          </p:nvPr>
        </p:nvSpPr>
        <p:spPr>
          <a:prstGeom prst="rect">
            <a:avLst/>
          </a:prstGeom>
        </p:spPr>
        <p:txBody>
          <a:bodyPr/>
          <a:lstStyle/>
          <a:p>
            <a:pPr lvl="0">
              <a:defRPr sz="1800"/>
            </a:pPr>
            <a:r>
              <a:rPr sz="4400"/>
              <a:t>Click to edit Master title style</a:t>
            </a:r>
          </a:p>
        </p:txBody>
      </p:sp>
      <p:sp>
        <p:nvSpPr>
          <p:cNvPr id="11" name="Shape 11"/>
          <p:cNvSpPr>
            <a:spLocks noGrp="1"/>
          </p:cNvSpPr>
          <p:nvPr>
            <p:ph type="body" idx="1"/>
          </p:nvPr>
        </p:nvSpPr>
        <p:spPr>
          <a:prstGeom prst="rect">
            <a:avLst/>
          </a:prstGeom>
        </p:spPr>
        <p:txBody>
          <a:bodyPr/>
          <a:lstStyle/>
          <a:p>
            <a:pPr lvl="0">
              <a:defRPr sz="1800"/>
            </a:pPr>
            <a:r>
              <a:rPr sz="3200"/>
              <a:t>Click to edit Master text styles</a:t>
            </a:r>
          </a:p>
          <a:p>
            <a:pPr lvl="1">
              <a:defRPr sz="1800"/>
            </a:pPr>
            <a:r>
              <a:rPr sz="3200"/>
              <a:t>Second level</a:t>
            </a:r>
          </a:p>
          <a:p>
            <a:pPr lvl="2">
              <a:defRPr sz="1800"/>
            </a:pPr>
            <a:r>
              <a:rPr sz="3200"/>
              <a:t>Third level</a:t>
            </a:r>
          </a:p>
          <a:p>
            <a:pPr lvl="3">
              <a:defRPr sz="1800"/>
            </a:pPr>
            <a:r>
              <a:rPr sz="3200"/>
              <a:t>Fourth level</a:t>
            </a:r>
          </a:p>
          <a:p>
            <a:pPr lvl="4">
              <a:defRPr sz="1800"/>
            </a:pPr>
            <a:r>
              <a:rPr sz="3200"/>
              <a:t>Fifth level</a:t>
            </a:r>
          </a:p>
        </p:txBody>
      </p:sp>
      <p:sp>
        <p:nvSpPr>
          <p:cNvPr id="12" name="Shape 12"/>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
  <p:cSld name="Section Header">
    <p:spTree>
      <p:nvGrpSpPr>
        <p:cNvPr id="1" name=""/>
        <p:cNvGrpSpPr/>
        <p:nvPr/>
      </p:nvGrpSpPr>
      <p:grpSpPr>
        <a:xfrm>
          <a:off x="0" y="0"/>
          <a:ext cx="0" cy="0"/>
          <a:chOff x="0" y="0"/>
          <a:chExt cx="0" cy="0"/>
        </a:xfrm>
      </p:grpSpPr>
      <p:sp>
        <p:nvSpPr>
          <p:cNvPr id="14" name="Shape 14"/>
          <p:cNvSpPr>
            <a:spLocks noGrp="1"/>
          </p:cNvSpPr>
          <p:nvPr>
            <p:ph type="title"/>
          </p:nvPr>
        </p:nvSpPr>
        <p:spPr>
          <a:xfrm>
            <a:off x="722312" y="4406900"/>
            <a:ext cx="7772401" cy="1362075"/>
          </a:xfrm>
          <a:prstGeom prst="rect">
            <a:avLst/>
          </a:prstGeom>
        </p:spPr>
        <p:txBody>
          <a:bodyPr anchor="t"/>
          <a:lstStyle>
            <a:lvl1pPr algn="l">
              <a:defRPr sz="4000" b="1" cap="all"/>
            </a:lvl1pPr>
          </a:lstStyle>
          <a:p>
            <a:pPr lvl="0">
              <a:defRPr sz="1800" b="0" cap="none"/>
            </a:pPr>
            <a:r>
              <a:rPr sz="4000" b="1" cap="all"/>
              <a:t>Click to edit Master title style</a:t>
            </a:r>
          </a:p>
        </p:txBody>
      </p:sp>
      <p:sp>
        <p:nvSpPr>
          <p:cNvPr id="15" name="Shape 15"/>
          <p:cNvSpPr>
            <a:spLocks noGrp="1"/>
          </p:cNvSpPr>
          <p:nvPr>
            <p:ph type="body" idx="1"/>
          </p:nvPr>
        </p:nvSpPr>
        <p:spPr>
          <a:xfrm>
            <a:off x="722312" y="2906713"/>
            <a:ext cx="7772401" cy="1500188"/>
          </a:xfrm>
          <a:prstGeom prst="rect">
            <a:avLst/>
          </a:prstGeom>
        </p:spPr>
        <p:txBody>
          <a:bodyPr anchor="b"/>
          <a:lstStyle>
            <a:lvl1pPr marL="0" indent="0">
              <a:spcBef>
                <a:spcPts val="400"/>
              </a:spcBef>
              <a:buSzTx/>
              <a:buFontTx/>
              <a:buNone/>
              <a:defRPr sz="2000">
                <a:solidFill>
                  <a:srgbClr val="888888"/>
                </a:solidFill>
              </a:defRPr>
            </a:lvl1pPr>
          </a:lstStyle>
          <a:p>
            <a:pPr lvl="0">
              <a:defRPr sz="1800">
                <a:solidFill>
                  <a:srgbClr val="000000"/>
                </a:solidFill>
              </a:defRPr>
            </a:pPr>
            <a:r>
              <a:rPr sz="2000">
                <a:solidFill>
                  <a:srgbClr val="888888"/>
                </a:solidFill>
              </a:rPr>
              <a:t>Click to edit Master text styles</a:t>
            </a:r>
          </a:p>
        </p:txBody>
      </p:sp>
      <p:sp>
        <p:nvSpPr>
          <p:cNvPr id="16" name="Shape 16"/>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
  <p:cSld name="Two Content">
    <p:spTree>
      <p:nvGrpSpPr>
        <p:cNvPr id="1" name=""/>
        <p:cNvGrpSpPr/>
        <p:nvPr/>
      </p:nvGrpSpPr>
      <p:grpSpPr>
        <a:xfrm>
          <a:off x="0" y="0"/>
          <a:ext cx="0" cy="0"/>
          <a:chOff x="0" y="0"/>
          <a:chExt cx="0" cy="0"/>
        </a:xfrm>
      </p:grpSpPr>
      <p:sp>
        <p:nvSpPr>
          <p:cNvPr id="18" name="Shape 18"/>
          <p:cNvSpPr>
            <a:spLocks noGrp="1"/>
          </p:cNvSpPr>
          <p:nvPr>
            <p:ph type="title"/>
          </p:nvPr>
        </p:nvSpPr>
        <p:spPr>
          <a:prstGeom prst="rect">
            <a:avLst/>
          </a:prstGeom>
        </p:spPr>
        <p:txBody>
          <a:bodyPr/>
          <a:lstStyle/>
          <a:p>
            <a:pPr lvl="0">
              <a:defRPr sz="1800"/>
            </a:pPr>
            <a:r>
              <a:rPr sz="4400"/>
              <a:t>Click to edit Master title style</a:t>
            </a:r>
          </a:p>
        </p:txBody>
      </p:sp>
      <p:sp>
        <p:nvSpPr>
          <p:cNvPr id="19" name="Shape 19"/>
          <p:cNvSpPr>
            <a:spLocks noGrp="1"/>
          </p:cNvSpPr>
          <p:nvPr>
            <p:ph type="body" idx="1"/>
          </p:nvPr>
        </p:nvSpPr>
        <p:spPr>
          <a:xfrm>
            <a:off x="457200" y="1600200"/>
            <a:ext cx="4038600" cy="5257800"/>
          </a:xfrm>
          <a:prstGeom prst="rect">
            <a:avLst/>
          </a:prstGeom>
        </p:spPr>
        <p:txBody>
          <a:bodyPr/>
          <a:lstStyle>
            <a:lvl1pPr>
              <a:spcBef>
                <a:spcPts val="600"/>
              </a:spcBef>
              <a:defRPr sz="2800"/>
            </a:lvl1pPr>
            <a:lvl2pPr marL="790575" indent="-333375">
              <a:spcBef>
                <a:spcPts val="600"/>
              </a:spcBef>
              <a:defRPr sz="2800"/>
            </a:lvl2pPr>
            <a:lvl3pPr marL="1234439" indent="-320039">
              <a:spcBef>
                <a:spcPts val="600"/>
              </a:spcBef>
              <a:defRPr sz="2800"/>
            </a:lvl3pPr>
            <a:lvl4pPr marL="1727200" indent="-355600">
              <a:spcBef>
                <a:spcPts val="600"/>
              </a:spcBef>
              <a:defRPr sz="2800"/>
            </a:lvl4pPr>
            <a:lvl5pPr marL="2184400" indent="-355600">
              <a:spcBef>
                <a:spcPts val="600"/>
              </a:spcBef>
              <a:defRPr sz="2800"/>
            </a:lvl5pPr>
          </a:lstStyle>
          <a:p>
            <a:pPr lvl="0">
              <a:defRPr sz="1800"/>
            </a:pPr>
            <a:r>
              <a:rPr sz="2800"/>
              <a:t>Click to edit Master text styles</a:t>
            </a:r>
          </a:p>
          <a:p>
            <a:pPr lvl="1">
              <a:defRPr sz="1800"/>
            </a:pPr>
            <a:r>
              <a:rPr sz="2800"/>
              <a:t>Second level</a:t>
            </a:r>
          </a:p>
          <a:p>
            <a:pPr lvl="2">
              <a:defRPr sz="1800"/>
            </a:pPr>
            <a:r>
              <a:rPr sz="2800"/>
              <a:t>Third level</a:t>
            </a:r>
          </a:p>
          <a:p>
            <a:pPr lvl="3">
              <a:defRPr sz="1800"/>
            </a:pPr>
            <a:r>
              <a:rPr sz="2800"/>
              <a:t>Fourth level</a:t>
            </a:r>
          </a:p>
          <a:p>
            <a:pPr lvl="4">
              <a:defRPr sz="1800"/>
            </a:pPr>
            <a:r>
              <a:rPr sz="2800"/>
              <a:t>Fifth level</a:t>
            </a:r>
          </a:p>
        </p:txBody>
      </p:sp>
      <p:sp>
        <p:nvSpPr>
          <p:cNvPr id="20" name="Shape 20"/>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
  <p:cSld name="Comparison">
    <p:spTree>
      <p:nvGrpSpPr>
        <p:cNvPr id="1" name=""/>
        <p:cNvGrpSpPr/>
        <p:nvPr/>
      </p:nvGrpSpPr>
      <p:grpSpPr>
        <a:xfrm>
          <a:off x="0" y="0"/>
          <a:ext cx="0" cy="0"/>
          <a:chOff x="0" y="0"/>
          <a:chExt cx="0" cy="0"/>
        </a:xfrm>
      </p:grpSpPr>
      <p:sp>
        <p:nvSpPr>
          <p:cNvPr id="22" name="Shape 22"/>
          <p:cNvSpPr>
            <a:spLocks noGrp="1"/>
          </p:cNvSpPr>
          <p:nvPr>
            <p:ph type="title"/>
          </p:nvPr>
        </p:nvSpPr>
        <p:spPr>
          <a:xfrm>
            <a:off x="457200" y="256810"/>
            <a:ext cx="8229600" cy="1178656"/>
          </a:xfrm>
          <a:prstGeom prst="rect">
            <a:avLst/>
          </a:prstGeom>
        </p:spPr>
        <p:txBody>
          <a:bodyPr/>
          <a:lstStyle/>
          <a:p>
            <a:pPr lvl="0">
              <a:defRPr sz="1800"/>
            </a:pPr>
            <a:r>
              <a:rPr sz="4400"/>
              <a:t>Click to edit Master title style</a:t>
            </a:r>
          </a:p>
        </p:txBody>
      </p:sp>
      <p:sp>
        <p:nvSpPr>
          <p:cNvPr id="23" name="Shape 23"/>
          <p:cNvSpPr>
            <a:spLocks noGrp="1"/>
          </p:cNvSpPr>
          <p:nvPr>
            <p:ph type="body" idx="1"/>
          </p:nvPr>
        </p:nvSpPr>
        <p:spPr>
          <a:xfrm>
            <a:off x="457200" y="1435465"/>
            <a:ext cx="4040188" cy="739410"/>
          </a:xfrm>
          <a:prstGeom prst="rect">
            <a:avLst/>
          </a:prstGeom>
        </p:spPr>
        <p:txBody>
          <a:bodyPr anchor="b"/>
          <a:lstStyle>
            <a:lvl1pPr marL="0" indent="0">
              <a:spcBef>
                <a:spcPts val="500"/>
              </a:spcBef>
              <a:buSzTx/>
              <a:buFontTx/>
              <a:buNone/>
              <a:defRPr sz="2400" b="1"/>
            </a:lvl1pPr>
          </a:lstStyle>
          <a:p>
            <a:pPr lvl="0">
              <a:defRPr sz="1800" b="0"/>
            </a:pPr>
            <a:r>
              <a:rPr sz="2400" b="1"/>
              <a:t>Click to edit Master text styles</a:t>
            </a:r>
          </a:p>
        </p:txBody>
      </p:sp>
      <p:sp>
        <p:nvSpPr>
          <p:cNvPr id="24" name="Shape 24"/>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
  <p:cSld name="Title Only">
    <p:spTree>
      <p:nvGrpSpPr>
        <p:cNvPr id="1" name=""/>
        <p:cNvGrpSpPr/>
        <p:nvPr/>
      </p:nvGrpSpPr>
      <p:grpSpPr>
        <a:xfrm>
          <a:off x="0" y="0"/>
          <a:ext cx="0" cy="0"/>
          <a:chOff x="0" y="0"/>
          <a:chExt cx="0" cy="0"/>
        </a:xfrm>
      </p:grpSpPr>
      <p:sp>
        <p:nvSpPr>
          <p:cNvPr id="26" name="Shape 26"/>
          <p:cNvSpPr>
            <a:spLocks noGrp="1"/>
          </p:cNvSpPr>
          <p:nvPr>
            <p:ph type="title"/>
          </p:nvPr>
        </p:nvSpPr>
        <p:spPr>
          <a:prstGeom prst="rect">
            <a:avLst/>
          </a:prstGeom>
        </p:spPr>
        <p:txBody>
          <a:bodyPr/>
          <a:lstStyle/>
          <a:p>
            <a:pPr lvl="0">
              <a:defRPr sz="1800"/>
            </a:pPr>
            <a:r>
              <a:rPr sz="4400"/>
              <a:t>Click to edit Master title style</a:t>
            </a:r>
          </a:p>
        </p:txBody>
      </p:sp>
      <p:sp>
        <p:nvSpPr>
          <p:cNvPr id="27" name="Shape 27"/>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
  <p:cSld name="Blank">
    <p:spTree>
      <p:nvGrpSpPr>
        <p:cNvPr id="1" name=""/>
        <p:cNvGrpSpPr/>
        <p:nvPr/>
      </p:nvGrpSpPr>
      <p:grpSpPr>
        <a:xfrm>
          <a:off x="0" y="0"/>
          <a:ext cx="0" cy="0"/>
          <a:chOff x="0" y="0"/>
          <a:chExt cx="0" cy="0"/>
        </a:xfrm>
      </p:grpSpPr>
      <p:sp>
        <p:nvSpPr>
          <p:cNvPr id="29" name="Shape 29"/>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
  <p:cSld name="Content with Caption">
    <p:spTree>
      <p:nvGrpSpPr>
        <p:cNvPr id="1" name=""/>
        <p:cNvGrpSpPr/>
        <p:nvPr/>
      </p:nvGrpSpPr>
      <p:grpSpPr>
        <a:xfrm>
          <a:off x="0" y="0"/>
          <a:ext cx="0" cy="0"/>
          <a:chOff x="0" y="0"/>
          <a:chExt cx="0" cy="0"/>
        </a:xfrm>
      </p:grpSpPr>
      <p:sp>
        <p:nvSpPr>
          <p:cNvPr id="31" name="Shape 31"/>
          <p:cNvSpPr>
            <a:spLocks noGrp="1"/>
          </p:cNvSpPr>
          <p:nvPr>
            <p:ph type="title"/>
          </p:nvPr>
        </p:nvSpPr>
        <p:spPr>
          <a:xfrm>
            <a:off x="457200" y="0"/>
            <a:ext cx="3008314" cy="1435100"/>
          </a:xfrm>
          <a:prstGeom prst="rect">
            <a:avLst/>
          </a:prstGeom>
        </p:spPr>
        <p:txBody>
          <a:bodyPr anchor="b"/>
          <a:lstStyle>
            <a:lvl1pPr algn="l">
              <a:defRPr sz="2000" b="1"/>
            </a:lvl1pPr>
          </a:lstStyle>
          <a:p>
            <a:pPr lvl="0">
              <a:defRPr sz="1800" b="0"/>
            </a:pPr>
            <a:r>
              <a:rPr sz="2000" b="1"/>
              <a:t>Click to edit Master title style</a:t>
            </a:r>
          </a:p>
        </p:txBody>
      </p:sp>
      <p:sp>
        <p:nvSpPr>
          <p:cNvPr id="32" name="Shape 32"/>
          <p:cNvSpPr>
            <a:spLocks noGrp="1"/>
          </p:cNvSpPr>
          <p:nvPr>
            <p:ph type="body" idx="1"/>
          </p:nvPr>
        </p:nvSpPr>
        <p:spPr>
          <a:xfrm>
            <a:off x="3575050" y="273050"/>
            <a:ext cx="5111750" cy="6584950"/>
          </a:xfrm>
          <a:prstGeom prst="rect">
            <a:avLst/>
          </a:prstGeom>
        </p:spPr>
        <p:txBody>
          <a:bodyPr/>
          <a:lstStyle/>
          <a:p>
            <a:pPr lvl="0">
              <a:defRPr sz="1800"/>
            </a:pPr>
            <a:r>
              <a:rPr sz="3200"/>
              <a:t>Click to edit Master text styles</a:t>
            </a:r>
          </a:p>
          <a:p>
            <a:pPr lvl="1">
              <a:defRPr sz="1800"/>
            </a:pPr>
            <a:r>
              <a:rPr sz="3200"/>
              <a:t>Second level</a:t>
            </a:r>
          </a:p>
          <a:p>
            <a:pPr lvl="2">
              <a:defRPr sz="1800"/>
            </a:pPr>
            <a:r>
              <a:rPr sz="3200"/>
              <a:t>Third level</a:t>
            </a:r>
          </a:p>
          <a:p>
            <a:pPr lvl="3">
              <a:defRPr sz="1800"/>
            </a:pPr>
            <a:r>
              <a:rPr sz="3200"/>
              <a:t>Fourth level</a:t>
            </a:r>
          </a:p>
          <a:p>
            <a:pPr lvl="4">
              <a:defRPr sz="1800"/>
            </a:pPr>
            <a:r>
              <a:rPr sz="3200"/>
              <a:t>Fifth level</a:t>
            </a:r>
          </a:p>
        </p:txBody>
      </p:sp>
      <p:sp>
        <p:nvSpPr>
          <p:cNvPr id="33" name="Shape 33"/>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
  <p:cSld name="Picture with Caption">
    <p:spTree>
      <p:nvGrpSpPr>
        <p:cNvPr id="1" name=""/>
        <p:cNvGrpSpPr/>
        <p:nvPr/>
      </p:nvGrpSpPr>
      <p:grpSpPr>
        <a:xfrm>
          <a:off x="0" y="0"/>
          <a:ext cx="0" cy="0"/>
          <a:chOff x="0" y="0"/>
          <a:chExt cx="0" cy="0"/>
        </a:xfrm>
      </p:grpSpPr>
      <p:sp>
        <p:nvSpPr>
          <p:cNvPr id="35" name="Shape 35"/>
          <p:cNvSpPr>
            <a:spLocks noGrp="1"/>
          </p:cNvSpPr>
          <p:nvPr>
            <p:ph type="title"/>
          </p:nvPr>
        </p:nvSpPr>
        <p:spPr>
          <a:xfrm>
            <a:off x="1792288" y="4800600"/>
            <a:ext cx="5486401" cy="566738"/>
          </a:xfrm>
          <a:prstGeom prst="rect">
            <a:avLst/>
          </a:prstGeom>
        </p:spPr>
        <p:txBody>
          <a:bodyPr anchor="b"/>
          <a:lstStyle>
            <a:lvl1pPr algn="l">
              <a:defRPr sz="2000" b="1"/>
            </a:lvl1pPr>
          </a:lstStyle>
          <a:p>
            <a:pPr lvl="0">
              <a:defRPr sz="1800" b="0"/>
            </a:pPr>
            <a:r>
              <a:rPr sz="2000" b="1"/>
              <a:t>Click to edit Master title style</a:t>
            </a:r>
          </a:p>
        </p:txBody>
      </p:sp>
      <p:sp>
        <p:nvSpPr>
          <p:cNvPr id="36" name="Shape 36"/>
          <p:cNvSpPr>
            <a:spLocks noGrp="1"/>
          </p:cNvSpPr>
          <p:nvPr>
            <p:ph type="body" idx="1"/>
          </p:nvPr>
        </p:nvSpPr>
        <p:spPr>
          <a:xfrm>
            <a:off x="1792288" y="5367337"/>
            <a:ext cx="5486401" cy="804863"/>
          </a:xfrm>
          <a:prstGeom prst="rect">
            <a:avLst/>
          </a:prstGeom>
        </p:spPr>
        <p:txBody>
          <a:bodyPr/>
          <a:lstStyle>
            <a:lvl1pPr marL="0" indent="0">
              <a:spcBef>
                <a:spcPts val="300"/>
              </a:spcBef>
              <a:buSzTx/>
              <a:buFontTx/>
              <a:buNone/>
              <a:defRPr sz="1400"/>
            </a:lvl1pPr>
          </a:lstStyle>
          <a:p>
            <a:pPr lvl="0">
              <a:defRPr sz="1800"/>
            </a:pPr>
            <a:r>
              <a:rPr sz="1400"/>
              <a:t>Click to edit Master text styles</a:t>
            </a:r>
          </a:p>
        </p:txBody>
      </p:sp>
      <p:sp>
        <p:nvSpPr>
          <p:cNvPr id="37" name="Shape 37"/>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457200" y="92076"/>
            <a:ext cx="8229600" cy="1508125"/>
          </a:xfrm>
          <a:prstGeom prst="rect">
            <a:avLst/>
          </a:prstGeom>
          <a:ln w="12700">
            <a:miter lim="400000"/>
          </a:ln>
          <a:extLst>
            <a:ext uri="{C572A759-6A51-4108-AA02-DFA0A04FC94B}">
              <ma14:wrappingTextBoxFlag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lIns="45719" rIns="45719" anchor="ctr">
            <a:normAutofit/>
          </a:bodyPr>
          <a:lstStyle/>
          <a:p>
            <a:pPr lvl="0">
              <a:defRPr sz="1800"/>
            </a:pPr>
            <a:r>
              <a:rPr sz="4400"/>
              <a:t>Click to edit Master title style</a:t>
            </a:r>
          </a:p>
        </p:txBody>
      </p:sp>
      <p:sp>
        <p:nvSpPr>
          <p:cNvPr id="3" name="Shape 3"/>
          <p:cNvSpPr>
            <a:spLocks noGrp="1"/>
          </p:cNvSpPr>
          <p:nvPr>
            <p:ph type="body" idx="1"/>
          </p:nvPr>
        </p:nvSpPr>
        <p:spPr>
          <a:xfrm>
            <a:off x="457200" y="1600200"/>
            <a:ext cx="8229600" cy="5257800"/>
          </a:xfrm>
          <a:prstGeom prst="rect">
            <a:avLst/>
          </a:prstGeom>
          <a:ln w="12700">
            <a:miter lim="400000"/>
          </a:ln>
          <a:extLst>
            <a:ext uri="{C572A759-6A51-4108-AA02-DFA0A04FC94B}">
              <ma14:wrappingTextBoxFlag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lIns="45719" rIns="45719">
            <a:normAutofit/>
          </a:bodyPr>
          <a:lstStyle/>
          <a:p>
            <a:pPr lvl="0">
              <a:defRPr sz="1800"/>
            </a:pPr>
            <a:r>
              <a:rPr sz="3200"/>
              <a:t>Click to edit Master text styles</a:t>
            </a:r>
          </a:p>
          <a:p>
            <a:pPr lvl="1">
              <a:defRPr sz="1800"/>
            </a:pPr>
            <a:r>
              <a:rPr sz="3200"/>
              <a:t>Second level</a:t>
            </a:r>
          </a:p>
          <a:p>
            <a:pPr lvl="2">
              <a:defRPr sz="1800"/>
            </a:pPr>
            <a:r>
              <a:rPr sz="3200"/>
              <a:t>Third level</a:t>
            </a:r>
          </a:p>
          <a:p>
            <a:pPr lvl="3">
              <a:defRPr sz="1800"/>
            </a:pPr>
            <a:r>
              <a:rPr sz="3200"/>
              <a:t>Fourth level</a:t>
            </a:r>
          </a:p>
          <a:p>
            <a:pPr lvl="4">
              <a:defRPr sz="1800"/>
            </a:pPr>
            <a:r>
              <a:rPr sz="3200"/>
              <a:t>Fifth level</a:t>
            </a:r>
          </a:p>
        </p:txBody>
      </p:sp>
      <p:sp>
        <p:nvSpPr>
          <p:cNvPr id="4" name="Shape 4"/>
          <p:cNvSpPr>
            <a:spLocks noGrp="1"/>
          </p:cNvSpPr>
          <p:nvPr>
            <p:ph type="sldNum" sz="quarter" idx="2"/>
          </p:nvPr>
        </p:nvSpPr>
        <p:spPr>
          <a:xfrm>
            <a:off x="6553200" y="6404292"/>
            <a:ext cx="2133600" cy="269241"/>
          </a:xfrm>
          <a:prstGeom prst="rect">
            <a:avLst/>
          </a:prstGeom>
          <a:ln w="12700">
            <a:miter lim="400000"/>
          </a:ln>
        </p:spPr>
        <p:txBody>
          <a:bodyPr lIns="45719" rIns="45719" anchor="ctr">
            <a:spAutoFit/>
          </a:bodyPr>
          <a:lstStyle>
            <a:lvl1pPr algn="r">
              <a:defRPr sz="1200">
                <a:solidFill>
                  <a:srgbClr val="888888"/>
                </a:solidFill>
              </a:defRPr>
            </a:lvl1pPr>
          </a:lstStyle>
          <a:p>
            <a:pPr lvl="0"/>
            <a:fld id="{86CB4B4D-7CA3-9044-876B-883B54F8677D}" type="slidenum">
              <a:rPr/>
              <a:pPr lvl="0"/>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txStyles>
    <p:titleStyle>
      <a:lvl1pPr algn="ctr">
        <a:defRPr sz="4400">
          <a:latin typeface="Calibri"/>
          <a:ea typeface="Calibri"/>
          <a:cs typeface="Calibri"/>
          <a:sym typeface="Calibri"/>
        </a:defRPr>
      </a:lvl1pPr>
      <a:lvl2pPr algn="ctr">
        <a:defRPr sz="4400">
          <a:latin typeface="Calibri"/>
          <a:ea typeface="Calibri"/>
          <a:cs typeface="Calibri"/>
          <a:sym typeface="Calibri"/>
        </a:defRPr>
      </a:lvl2pPr>
      <a:lvl3pPr algn="ctr">
        <a:defRPr sz="4400">
          <a:latin typeface="Calibri"/>
          <a:ea typeface="Calibri"/>
          <a:cs typeface="Calibri"/>
          <a:sym typeface="Calibri"/>
        </a:defRPr>
      </a:lvl3pPr>
      <a:lvl4pPr algn="ctr">
        <a:defRPr sz="4400">
          <a:latin typeface="Calibri"/>
          <a:ea typeface="Calibri"/>
          <a:cs typeface="Calibri"/>
          <a:sym typeface="Calibri"/>
        </a:defRPr>
      </a:lvl4pPr>
      <a:lvl5pPr algn="ctr">
        <a:defRPr sz="4400">
          <a:latin typeface="Calibri"/>
          <a:ea typeface="Calibri"/>
          <a:cs typeface="Calibri"/>
          <a:sym typeface="Calibri"/>
        </a:defRPr>
      </a:lvl5pPr>
      <a:lvl6pPr algn="ctr">
        <a:defRPr sz="4400">
          <a:latin typeface="Calibri"/>
          <a:ea typeface="Calibri"/>
          <a:cs typeface="Calibri"/>
          <a:sym typeface="Calibri"/>
        </a:defRPr>
      </a:lvl6pPr>
      <a:lvl7pPr algn="ctr">
        <a:defRPr sz="4400">
          <a:latin typeface="Calibri"/>
          <a:ea typeface="Calibri"/>
          <a:cs typeface="Calibri"/>
          <a:sym typeface="Calibri"/>
        </a:defRPr>
      </a:lvl7pPr>
      <a:lvl8pPr algn="ctr">
        <a:defRPr sz="4400">
          <a:latin typeface="Calibri"/>
          <a:ea typeface="Calibri"/>
          <a:cs typeface="Calibri"/>
          <a:sym typeface="Calibri"/>
        </a:defRPr>
      </a:lvl8pPr>
      <a:lvl9pPr algn="ctr">
        <a:defRPr sz="4400">
          <a:latin typeface="Calibri"/>
          <a:ea typeface="Calibri"/>
          <a:cs typeface="Calibri"/>
          <a:sym typeface="Calibri"/>
        </a:defRPr>
      </a:lvl9pPr>
    </p:titleStyle>
    <p:bodyStyle>
      <a:lvl1pPr marL="342900" indent="-342900">
        <a:spcBef>
          <a:spcPts val="700"/>
        </a:spcBef>
        <a:buSzPct val="100000"/>
        <a:buFont typeface="Arial"/>
        <a:buChar char="•"/>
        <a:defRPr sz="3200">
          <a:latin typeface="Calibri"/>
          <a:ea typeface="Calibri"/>
          <a:cs typeface="Calibri"/>
          <a:sym typeface="Calibri"/>
        </a:defRPr>
      </a:lvl1pPr>
      <a:lvl2pPr marL="783771" indent="-326571">
        <a:spcBef>
          <a:spcPts val="700"/>
        </a:spcBef>
        <a:buSzPct val="100000"/>
        <a:buFont typeface="Arial"/>
        <a:buChar char="–"/>
        <a:defRPr sz="3200">
          <a:latin typeface="Calibri"/>
          <a:ea typeface="Calibri"/>
          <a:cs typeface="Calibri"/>
          <a:sym typeface="Calibri"/>
        </a:defRPr>
      </a:lvl2pPr>
      <a:lvl3pPr marL="1219200" indent="-304800">
        <a:spcBef>
          <a:spcPts val="700"/>
        </a:spcBef>
        <a:buSzPct val="100000"/>
        <a:buFont typeface="Arial"/>
        <a:buChar char="•"/>
        <a:defRPr sz="3200">
          <a:latin typeface="Calibri"/>
          <a:ea typeface="Calibri"/>
          <a:cs typeface="Calibri"/>
          <a:sym typeface="Calibri"/>
        </a:defRPr>
      </a:lvl3pPr>
      <a:lvl4pPr marL="1737360" indent="-365760">
        <a:spcBef>
          <a:spcPts val="700"/>
        </a:spcBef>
        <a:buSzPct val="100000"/>
        <a:buFont typeface="Arial"/>
        <a:buChar char="–"/>
        <a:defRPr sz="3200">
          <a:latin typeface="Calibri"/>
          <a:ea typeface="Calibri"/>
          <a:cs typeface="Calibri"/>
          <a:sym typeface="Calibri"/>
        </a:defRPr>
      </a:lvl4pPr>
      <a:lvl5pPr marL="2194560" indent="-365760">
        <a:spcBef>
          <a:spcPts val="700"/>
        </a:spcBef>
        <a:buSzPct val="100000"/>
        <a:buFont typeface="Arial"/>
        <a:buChar char="»"/>
        <a:defRPr sz="3200">
          <a:latin typeface="Calibri"/>
          <a:ea typeface="Calibri"/>
          <a:cs typeface="Calibri"/>
          <a:sym typeface="Calibri"/>
        </a:defRPr>
      </a:lvl5pPr>
      <a:lvl6pPr marL="2651760" indent="-365760">
        <a:spcBef>
          <a:spcPts val="700"/>
        </a:spcBef>
        <a:buSzPct val="100000"/>
        <a:buFont typeface="Arial"/>
        <a:buChar char="•"/>
        <a:defRPr sz="3200">
          <a:latin typeface="Calibri"/>
          <a:ea typeface="Calibri"/>
          <a:cs typeface="Calibri"/>
          <a:sym typeface="Calibri"/>
        </a:defRPr>
      </a:lvl6pPr>
      <a:lvl7pPr marL="3108960" indent="-365760">
        <a:spcBef>
          <a:spcPts val="700"/>
        </a:spcBef>
        <a:buSzPct val="100000"/>
        <a:buFont typeface="Arial"/>
        <a:buChar char="•"/>
        <a:defRPr sz="3200">
          <a:latin typeface="Calibri"/>
          <a:ea typeface="Calibri"/>
          <a:cs typeface="Calibri"/>
          <a:sym typeface="Calibri"/>
        </a:defRPr>
      </a:lvl7pPr>
      <a:lvl8pPr marL="3566159" indent="-365759">
        <a:spcBef>
          <a:spcPts val="700"/>
        </a:spcBef>
        <a:buSzPct val="100000"/>
        <a:buFont typeface="Arial"/>
        <a:buChar char="•"/>
        <a:defRPr sz="3200">
          <a:latin typeface="Calibri"/>
          <a:ea typeface="Calibri"/>
          <a:cs typeface="Calibri"/>
          <a:sym typeface="Calibri"/>
        </a:defRPr>
      </a:lvl8pPr>
      <a:lvl9pPr marL="4023359" indent="-365759">
        <a:spcBef>
          <a:spcPts val="700"/>
        </a:spcBef>
        <a:buSzPct val="100000"/>
        <a:buFont typeface="Arial"/>
        <a:buChar char="•"/>
        <a:defRPr sz="3200">
          <a:latin typeface="Calibri"/>
          <a:ea typeface="Calibri"/>
          <a:cs typeface="Calibri"/>
          <a:sym typeface="Calibri"/>
        </a:defRPr>
      </a:lvl9pPr>
    </p:bodyStyle>
    <p:otherStyle>
      <a:lvl1pPr algn="r">
        <a:defRPr sz="1200">
          <a:solidFill>
            <a:schemeClr val="tx1"/>
          </a:solidFill>
          <a:latin typeface="+mn-lt"/>
          <a:ea typeface="+mn-ea"/>
          <a:cs typeface="+mn-cs"/>
          <a:sym typeface="Calibri"/>
        </a:defRPr>
      </a:lvl1pPr>
      <a:lvl2pPr indent="457200" algn="r">
        <a:defRPr sz="1200">
          <a:solidFill>
            <a:schemeClr val="tx1"/>
          </a:solidFill>
          <a:latin typeface="+mn-lt"/>
          <a:ea typeface="+mn-ea"/>
          <a:cs typeface="+mn-cs"/>
          <a:sym typeface="Calibri"/>
        </a:defRPr>
      </a:lvl2pPr>
      <a:lvl3pPr indent="914400" algn="r">
        <a:defRPr sz="1200">
          <a:solidFill>
            <a:schemeClr val="tx1"/>
          </a:solidFill>
          <a:latin typeface="+mn-lt"/>
          <a:ea typeface="+mn-ea"/>
          <a:cs typeface="+mn-cs"/>
          <a:sym typeface="Calibri"/>
        </a:defRPr>
      </a:lvl3pPr>
      <a:lvl4pPr indent="1371600" algn="r">
        <a:defRPr sz="1200">
          <a:solidFill>
            <a:schemeClr val="tx1"/>
          </a:solidFill>
          <a:latin typeface="+mn-lt"/>
          <a:ea typeface="+mn-ea"/>
          <a:cs typeface="+mn-cs"/>
          <a:sym typeface="Calibri"/>
        </a:defRPr>
      </a:lvl4pPr>
      <a:lvl5pPr indent="1828800" algn="r">
        <a:defRPr sz="1200">
          <a:solidFill>
            <a:schemeClr val="tx1"/>
          </a:solidFill>
          <a:latin typeface="+mn-lt"/>
          <a:ea typeface="+mn-ea"/>
          <a:cs typeface="+mn-cs"/>
          <a:sym typeface="Calibri"/>
        </a:defRPr>
      </a:lvl5pPr>
      <a:lvl6pPr indent="2286000" algn="r">
        <a:defRPr sz="1200">
          <a:solidFill>
            <a:schemeClr val="tx1"/>
          </a:solidFill>
          <a:latin typeface="+mn-lt"/>
          <a:ea typeface="+mn-ea"/>
          <a:cs typeface="+mn-cs"/>
          <a:sym typeface="Calibri"/>
        </a:defRPr>
      </a:lvl6pPr>
      <a:lvl7pPr indent="2743200" algn="r">
        <a:defRPr sz="1200">
          <a:solidFill>
            <a:schemeClr val="tx1"/>
          </a:solidFill>
          <a:latin typeface="+mn-lt"/>
          <a:ea typeface="+mn-ea"/>
          <a:cs typeface="+mn-cs"/>
          <a:sym typeface="Calibri"/>
        </a:defRPr>
      </a:lvl7pPr>
      <a:lvl8pPr indent="3200400" algn="r">
        <a:defRPr sz="1200">
          <a:solidFill>
            <a:schemeClr val="tx1"/>
          </a:solidFill>
          <a:latin typeface="+mn-lt"/>
          <a:ea typeface="+mn-ea"/>
          <a:cs typeface="+mn-cs"/>
          <a:sym typeface="Calibri"/>
        </a:defRPr>
      </a:lvl8pPr>
      <a:lvl9pPr indent="3657600" algn="r">
        <a:defRPr sz="1200">
          <a:solidFill>
            <a:schemeClr val="tx1"/>
          </a:solidFill>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3.jpeg"/><Relationship Id="rId4" Type="http://schemas.openxmlformats.org/officeDocument/2006/relationships/image" Target="../media/image24.png"/><Relationship Id="rId5" Type="http://schemas.openxmlformats.org/officeDocument/2006/relationships/image" Target="../media/image25.png"/><Relationship Id="rId6" Type="http://schemas.openxmlformats.org/officeDocument/2006/relationships/image" Target="../media/image26.png"/><Relationship Id="rId7" Type="http://schemas.openxmlformats.org/officeDocument/2006/relationships/image" Target="../media/image27.png"/><Relationship Id="rId1" Type="http://schemas.openxmlformats.org/officeDocument/2006/relationships/slideLayout" Target="../slideLayouts/slideLayout7.xml"/><Relationship Id="rId2" Type="http://schemas.openxmlformats.org/officeDocument/2006/relationships/image" Target="../media/image2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9.jpeg"/><Relationship Id="rId4" Type="http://schemas.openxmlformats.org/officeDocument/2006/relationships/image" Target="../media/image30.jpeg"/><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1.gi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4.jpeg"/><Relationship Id="rId4" Type="http://schemas.openxmlformats.org/officeDocument/2006/relationships/image" Target="../media/image35.jpeg"/><Relationship Id="rId1" Type="http://schemas.openxmlformats.org/officeDocument/2006/relationships/slideLayout" Target="../slideLayouts/slideLayout6.xml"/><Relationship Id="rId2" Type="http://schemas.openxmlformats.org/officeDocument/2006/relationships/image" Target="../media/image33.jpeg"/></Relationships>
</file>

<file path=ppt/slides/_rels/slide18.xml.rels><?xml version="1.0" encoding="UTF-8" standalone="yes"?>
<Relationships xmlns="http://schemas.openxmlformats.org/package/2006/relationships"><Relationship Id="rId11" Type="http://schemas.openxmlformats.org/officeDocument/2006/relationships/image" Target="../media/image45.png"/><Relationship Id="rId12" Type="http://schemas.openxmlformats.org/officeDocument/2006/relationships/image" Target="../media/image46.png"/><Relationship Id="rId1" Type="http://schemas.openxmlformats.org/officeDocument/2006/relationships/slideLayout" Target="../slideLayouts/slideLayout5.xml"/><Relationship Id="rId2" Type="http://schemas.openxmlformats.org/officeDocument/2006/relationships/image" Target="../media/image36.png"/><Relationship Id="rId3" Type="http://schemas.openxmlformats.org/officeDocument/2006/relationships/image" Target="../media/image37.jpeg"/><Relationship Id="rId4" Type="http://schemas.openxmlformats.org/officeDocument/2006/relationships/image" Target="../media/image38.png"/><Relationship Id="rId5" Type="http://schemas.openxmlformats.org/officeDocument/2006/relationships/image" Target="../media/image39.png"/><Relationship Id="rId6" Type="http://schemas.openxmlformats.org/officeDocument/2006/relationships/image" Target="../media/image40.png"/><Relationship Id="rId7" Type="http://schemas.openxmlformats.org/officeDocument/2006/relationships/image" Target="../media/image41.png"/><Relationship Id="rId8" Type="http://schemas.openxmlformats.org/officeDocument/2006/relationships/image" Target="../media/image42.png"/><Relationship Id="rId9" Type="http://schemas.openxmlformats.org/officeDocument/2006/relationships/image" Target="../media/image43.png"/><Relationship Id="rId10" Type="http://schemas.openxmlformats.org/officeDocument/2006/relationships/image" Target="../media/image4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9.png"/><Relationship Id="rId4" Type="http://schemas.openxmlformats.org/officeDocument/2006/relationships/image" Target="../media/image50.jpeg"/><Relationship Id="rId5" Type="http://schemas.openxmlformats.org/officeDocument/2006/relationships/image" Target="../media/image51.jpeg"/><Relationship Id="rId6" Type="http://schemas.openxmlformats.org/officeDocument/2006/relationships/image" Target="../media/image52.jpeg"/><Relationship Id="rId7" Type="http://schemas.openxmlformats.org/officeDocument/2006/relationships/image" Target="../media/image53.png"/><Relationship Id="rId1" Type="http://schemas.openxmlformats.org/officeDocument/2006/relationships/slideLayout" Target="../slideLayouts/slideLayout2.xml"/><Relationship Id="rId2" Type="http://schemas.openxmlformats.org/officeDocument/2006/relationships/image" Target="../media/image4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5.jpeg"/><Relationship Id="rId4" Type="http://schemas.openxmlformats.org/officeDocument/2006/relationships/image" Target="../media/image56.jpeg"/><Relationship Id="rId5" Type="http://schemas.openxmlformats.org/officeDocument/2006/relationships/image" Target="../media/image8.jpeg"/><Relationship Id="rId6" Type="http://schemas.openxmlformats.org/officeDocument/2006/relationships/image" Target="../media/image57.jpeg"/><Relationship Id="rId1" Type="http://schemas.openxmlformats.org/officeDocument/2006/relationships/slideLayout" Target="../slideLayouts/slideLayout6.xml"/><Relationship Id="rId2" Type="http://schemas.openxmlformats.org/officeDocument/2006/relationships/image" Target="../media/image54.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5" Type="http://schemas.openxmlformats.org/officeDocument/2006/relationships/image" Target="../media/image6.jpeg"/><Relationship Id="rId6" Type="http://schemas.openxmlformats.org/officeDocument/2006/relationships/image" Target="../media/image7.jpeg"/><Relationship Id="rId7" Type="http://schemas.openxmlformats.org/officeDocument/2006/relationships/image" Target="../media/image8.jpeg"/><Relationship Id="rId1" Type="http://schemas.openxmlformats.org/officeDocument/2006/relationships/slideLayout" Target="../slideLayouts/slideLayout6.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jpeg"/><Relationship Id="rId1" Type="http://schemas.openxmlformats.org/officeDocument/2006/relationships/slideLayout" Target="../slideLayouts/slideLayout4.xml"/><Relationship Id="rId2" Type="http://schemas.openxmlformats.org/officeDocument/2006/relationships/image" Target="../media/image9.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5.jpeg"/><Relationship Id="rId1" Type="http://schemas.openxmlformats.org/officeDocument/2006/relationships/slideLayout" Target="../slideLayouts/slideLayout6.xml"/><Relationship Id="rId2" Type="http://schemas.openxmlformats.org/officeDocument/2006/relationships/image" Target="../media/image1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image" Target="../media/image18.jpeg"/><Relationship Id="rId5" Type="http://schemas.openxmlformats.org/officeDocument/2006/relationships/image" Target="../media/image19.jpeg"/><Relationship Id="rId6" Type="http://schemas.openxmlformats.org/officeDocument/2006/relationships/image" Target="../media/image20.jpeg"/><Relationship Id="rId7" Type="http://schemas.openxmlformats.org/officeDocument/2006/relationships/image" Target="../media/image21.jpeg"/><Relationship Id="rId1" Type="http://schemas.openxmlformats.org/officeDocument/2006/relationships/slideLayout" Target="../slideLayouts/slideLayout2.xml"/><Relationship Id="rId2" Type="http://schemas.openxmlformats.org/officeDocument/2006/relationships/image" Target="../media/image16.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 name="Shape 49"/>
          <p:cNvSpPr>
            <a:spLocks noGrp="1"/>
          </p:cNvSpPr>
          <p:nvPr>
            <p:ph type="title"/>
          </p:nvPr>
        </p:nvSpPr>
        <p:spPr>
          <a:xfrm>
            <a:off x="609600" y="381000"/>
            <a:ext cx="7772400" cy="1470025"/>
          </a:xfrm>
          <a:prstGeom prst="rect">
            <a:avLst/>
          </a:prstGeom>
        </p:spPr>
        <p:txBody>
          <a:bodyPr/>
          <a:lstStyle/>
          <a:p>
            <a:pPr lvl="0">
              <a:defRPr sz="1800"/>
            </a:pPr>
            <a:r>
              <a:rPr sz="4400"/>
              <a:t>Composting for Sustainability</a:t>
            </a:r>
          </a:p>
        </p:txBody>
      </p:sp>
      <p:sp>
        <p:nvSpPr>
          <p:cNvPr id="50" name="Shape 50"/>
          <p:cNvSpPr>
            <a:spLocks noGrp="1"/>
          </p:cNvSpPr>
          <p:nvPr>
            <p:ph type="body" idx="1"/>
          </p:nvPr>
        </p:nvSpPr>
        <p:spPr>
          <a:xfrm>
            <a:off x="1219200" y="1371600"/>
            <a:ext cx="6400800" cy="838200"/>
          </a:xfrm>
          <a:prstGeom prst="rect">
            <a:avLst/>
          </a:prstGeom>
        </p:spPr>
        <p:txBody>
          <a:bodyPr/>
          <a:lstStyle/>
          <a:p>
            <a:pPr lvl="0">
              <a:defRPr sz="1800">
                <a:solidFill>
                  <a:srgbClr val="000000"/>
                </a:solidFill>
              </a:defRPr>
            </a:pPr>
            <a:r>
              <a:rPr sz="3200">
                <a:solidFill>
                  <a:srgbClr val="888888"/>
                </a:solidFill>
              </a:rPr>
              <a:t>Ms. Williams Grade 5 </a:t>
            </a:r>
          </a:p>
        </p:txBody>
      </p:sp>
      <p:pic>
        <p:nvPicPr>
          <p:cNvPr id="51" name="image1.jpg" descr="http://www.veggies.org.uk/img/compost/scraps.jpg"/>
          <p:cNvPicPr/>
          <p:nvPr/>
        </p:nvPicPr>
        <p:blipFill>
          <a:blip r:embed="rId2">
            <a:extLst/>
          </a:blip>
          <a:stretch>
            <a:fillRect/>
          </a:stretch>
        </p:blipFill>
        <p:spPr>
          <a:xfrm>
            <a:off x="609600" y="2286000"/>
            <a:ext cx="3169541" cy="2107223"/>
          </a:xfrm>
          <a:prstGeom prst="rect">
            <a:avLst/>
          </a:prstGeom>
          <a:ln w="12700">
            <a:miter lim="400000"/>
          </a:ln>
        </p:spPr>
      </p:pic>
      <p:sp>
        <p:nvSpPr>
          <p:cNvPr id="52" name="Shape 52"/>
          <p:cNvSpPr/>
          <p:nvPr/>
        </p:nvSpPr>
        <p:spPr>
          <a:xfrm>
            <a:off x="1219200" y="1905000"/>
            <a:ext cx="1928625" cy="447041"/>
          </a:xfrm>
          <a:prstGeom prst="rect">
            <a:avLst/>
          </a:prstGeom>
          <a:ln w="12700">
            <a:miter lim="400000"/>
          </a:ln>
          <a:extLst>
            <a:ext uri="{C572A759-6A51-4108-AA02-DFA0A04FC94B}">
              <ma14:wrappingTextBoxFlag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wrap="none" lIns="45719" rIns="45719">
            <a:spAutoFit/>
          </a:bodyPr>
          <a:lstStyle>
            <a:lvl1pPr>
              <a:defRPr sz="2400"/>
            </a:lvl1pPr>
          </a:lstStyle>
          <a:p>
            <a:pPr lvl="0">
              <a:defRPr sz="1800"/>
            </a:pPr>
            <a:r>
              <a:rPr sz="2400"/>
              <a:t>Changing this</a:t>
            </a:r>
          </a:p>
        </p:txBody>
      </p:sp>
      <p:sp>
        <p:nvSpPr>
          <p:cNvPr id="53" name="Shape 53"/>
          <p:cNvSpPr/>
          <p:nvPr/>
        </p:nvSpPr>
        <p:spPr>
          <a:xfrm>
            <a:off x="4648200" y="3200400"/>
            <a:ext cx="533399" cy="447041"/>
          </a:xfrm>
          <a:prstGeom prst="rect">
            <a:avLst/>
          </a:prstGeom>
          <a:ln w="12700">
            <a:miter lim="400000"/>
          </a:ln>
          <a:extLst>
            <a:ext uri="{C572A759-6A51-4108-AA02-DFA0A04FC94B}">
              <ma14:wrappingTextBoxFlag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lIns="45719" rIns="45719">
            <a:spAutoFit/>
          </a:bodyPr>
          <a:lstStyle>
            <a:lvl1pPr>
              <a:defRPr sz="2400"/>
            </a:lvl1pPr>
          </a:lstStyle>
          <a:p>
            <a:pPr lvl="0">
              <a:defRPr sz="1800"/>
            </a:pPr>
            <a:r>
              <a:rPr sz="2400"/>
              <a:t>to</a:t>
            </a:r>
          </a:p>
        </p:txBody>
      </p:sp>
      <p:sp>
        <p:nvSpPr>
          <p:cNvPr id="54" name="Shape 54"/>
          <p:cNvSpPr/>
          <p:nvPr/>
        </p:nvSpPr>
        <p:spPr>
          <a:xfrm>
            <a:off x="6553199" y="3809999"/>
            <a:ext cx="750229" cy="497841"/>
          </a:xfrm>
          <a:prstGeom prst="rect">
            <a:avLst/>
          </a:prstGeom>
          <a:ln w="12700">
            <a:miter lim="400000"/>
          </a:ln>
          <a:extLst>
            <a:ext uri="{C572A759-6A51-4108-AA02-DFA0A04FC94B}">
              <ma14:wrappingTextBoxFlag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wrap="none" lIns="45719" rIns="45719">
            <a:spAutoFit/>
          </a:bodyPr>
          <a:lstStyle>
            <a:lvl1pPr>
              <a:defRPr sz="2800"/>
            </a:lvl1pPr>
          </a:lstStyle>
          <a:p>
            <a:pPr lvl="0">
              <a:defRPr sz="1800"/>
            </a:pPr>
            <a:r>
              <a:rPr sz="2800"/>
              <a:t>This</a:t>
            </a:r>
          </a:p>
        </p:txBody>
      </p:sp>
      <p:sp>
        <p:nvSpPr>
          <p:cNvPr id="55" name="Shape 55"/>
          <p:cNvSpPr/>
          <p:nvPr/>
        </p:nvSpPr>
        <p:spPr>
          <a:xfrm>
            <a:off x="4038600" y="3657600"/>
            <a:ext cx="1752601" cy="87782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9450"/>
                </a:lnTo>
                <a:cubicBezTo>
                  <a:pt x="0" y="4231"/>
                  <a:pt x="2119" y="0"/>
                  <a:pt x="4733" y="0"/>
                </a:cubicBezTo>
                <a:lnTo>
                  <a:pt x="15514" y="0"/>
                </a:lnTo>
                <a:cubicBezTo>
                  <a:pt x="18129" y="0"/>
                  <a:pt x="20248" y="4231"/>
                  <a:pt x="20248" y="9450"/>
                </a:cubicBezTo>
                <a:lnTo>
                  <a:pt x="20248" y="10800"/>
                </a:lnTo>
                <a:lnTo>
                  <a:pt x="21600" y="10800"/>
                </a:lnTo>
                <a:lnTo>
                  <a:pt x="18895" y="16200"/>
                </a:lnTo>
                <a:lnTo>
                  <a:pt x="16191" y="10800"/>
                </a:lnTo>
                <a:lnTo>
                  <a:pt x="17543" y="10800"/>
                </a:lnTo>
                <a:lnTo>
                  <a:pt x="17543" y="9450"/>
                </a:lnTo>
                <a:cubicBezTo>
                  <a:pt x="17543" y="7213"/>
                  <a:pt x="16635" y="5400"/>
                  <a:pt x="15514" y="5400"/>
                </a:cubicBezTo>
                <a:lnTo>
                  <a:pt x="4733" y="5400"/>
                </a:lnTo>
                <a:cubicBezTo>
                  <a:pt x="3613" y="5400"/>
                  <a:pt x="2705" y="7213"/>
                  <a:pt x="2705" y="9450"/>
                </a:cubicBezTo>
                <a:lnTo>
                  <a:pt x="2705" y="21600"/>
                </a:lnTo>
                <a:close/>
              </a:path>
            </a:pathLst>
          </a:custGeom>
          <a:solidFill>
            <a:srgbClr val="4F81BD"/>
          </a:solidFill>
          <a:ln w="25400">
            <a:solidFill>
              <a:srgbClr val="3A5E8A"/>
            </a:solidFill>
          </a:ln>
        </p:spPr>
        <p:txBody>
          <a:bodyPr lIns="0" tIns="0" rIns="0" bIns="0" anchor="ctr"/>
          <a:lstStyle/>
          <a:p>
            <a:pPr lvl="0" algn="ctr"/>
            <a:endParaRPr/>
          </a:p>
        </p:txBody>
      </p:sp>
      <p:pic>
        <p:nvPicPr>
          <p:cNvPr id="56" name="image2.jpg" descr="http://ts4.mm.bing.net/images/thumbnail.aspx?q=1004264041275&amp;id=49654b781dfade01595f696347a4f93a&amp;url=http%3a%2f%2fventnorpermaculture.files.wordpress.com%2f2008%2f09%2fcompost.jpg"/>
          <p:cNvPicPr/>
          <p:nvPr/>
        </p:nvPicPr>
        <p:blipFill>
          <a:blip r:embed="rId3">
            <a:extLst/>
          </a:blip>
          <a:stretch>
            <a:fillRect/>
          </a:stretch>
        </p:blipFill>
        <p:spPr>
          <a:xfrm>
            <a:off x="5334000" y="4410075"/>
            <a:ext cx="3505200" cy="2371725"/>
          </a:xfrm>
          <a:prstGeom prst="rect">
            <a:avLst/>
          </a:prstGeom>
          <a:ln w="12700">
            <a:miter lim="400000"/>
          </a:ln>
        </p:spPr>
      </p:pic>
    </p:spTree>
  </p:cSld>
  <p:clrMapOvr>
    <a:masterClrMapping/>
  </p:clrMapOvr>
  <p:transition spd="med"/>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15" name="image22.jpg" descr="http://ts3.mm.bing.net/images/thumbnail.aspx?q=1004416536486&amp;id=12079c46dbc649358a04c926521d528b&amp;url=http%3a%2f%2f3.bp.blogspot.com%2f-h3mPrRfpKOk%2fTapQX1xwfNI%2fAAAAAAAAAB0%2fFIy7HfF9b2U%2fs1600%2fworm%2bcartoon.jpeg"/>
          <p:cNvPicPr/>
          <p:nvPr/>
        </p:nvPicPr>
        <p:blipFill>
          <a:blip r:embed="rId2">
            <a:extLst/>
          </a:blip>
          <a:stretch>
            <a:fillRect/>
          </a:stretch>
        </p:blipFill>
        <p:spPr>
          <a:xfrm>
            <a:off x="72704" y="152400"/>
            <a:ext cx="4194497" cy="3048000"/>
          </a:xfrm>
          <a:prstGeom prst="rect">
            <a:avLst/>
          </a:prstGeom>
          <a:ln w="12700">
            <a:miter lim="400000"/>
          </a:ln>
        </p:spPr>
      </p:pic>
      <p:pic>
        <p:nvPicPr>
          <p:cNvPr id="116" name="image23.jpg" descr="http://ts4.mm.bing.net/images/thumbnail.aspx?q=1030046496883&amp;id=27d87f668a7d63d1454d5f4268900e30&amp;url=http%3a%2f%2fcals.arizona.edu%2fmaricopa%2fgarden%2fgraphic%2fbugs%2fpvbor-gb.jpg"/>
          <p:cNvPicPr/>
          <p:nvPr/>
        </p:nvPicPr>
        <p:blipFill>
          <a:blip r:embed="rId3">
            <a:extLst/>
          </a:blip>
          <a:stretch>
            <a:fillRect/>
          </a:stretch>
        </p:blipFill>
        <p:spPr>
          <a:xfrm>
            <a:off x="838200" y="3733800"/>
            <a:ext cx="2143125" cy="2857500"/>
          </a:xfrm>
          <a:prstGeom prst="rect">
            <a:avLst/>
          </a:prstGeom>
          <a:ln w="12700">
            <a:miter lim="400000"/>
          </a:ln>
        </p:spPr>
      </p:pic>
      <p:sp>
        <p:nvSpPr>
          <p:cNvPr id="117" name="Shape 117"/>
          <p:cNvSpPr/>
          <p:nvPr/>
        </p:nvSpPr>
        <p:spPr>
          <a:xfrm>
            <a:off x="1600199" y="3352799"/>
            <a:ext cx="599851" cy="358141"/>
          </a:xfrm>
          <a:prstGeom prst="rect">
            <a:avLst/>
          </a:prstGeom>
          <a:ln w="12700">
            <a:miter lim="400000"/>
          </a:ln>
          <a:extLst>
            <a:ext uri="{C572A759-6A51-4108-AA02-DFA0A04FC94B}">
              <ma14:wrappingTextBoxFlag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wrap="none" lIns="45719" rIns="45719">
            <a:spAutoFit/>
          </a:bodyPr>
          <a:lstStyle/>
          <a:p>
            <a:pPr lvl="0"/>
            <a:r>
              <a:t>Grub</a:t>
            </a:r>
          </a:p>
        </p:txBody>
      </p:sp>
      <p:pic>
        <p:nvPicPr>
          <p:cNvPr id="118" name="image24.pdf" descr="C:\Users\Student\AppData\Local\Microsoft\Windows\Temporary Internet Files\Content.IE5\QMG6U86S\MC900197385[1].wmf"/>
          <p:cNvPicPr/>
          <p:nvPr/>
        </p:nvPicPr>
        <p:blipFill>
          <a:blip r:embed="rId4">
            <a:extLst/>
          </a:blip>
          <a:stretch>
            <a:fillRect/>
          </a:stretch>
        </p:blipFill>
        <p:spPr>
          <a:xfrm>
            <a:off x="7086600" y="762000"/>
            <a:ext cx="1752600" cy="1390816"/>
          </a:xfrm>
          <a:prstGeom prst="rect">
            <a:avLst/>
          </a:prstGeom>
          <a:ln w="12700">
            <a:miter lim="400000"/>
          </a:ln>
        </p:spPr>
      </p:pic>
      <p:sp>
        <p:nvSpPr>
          <p:cNvPr id="119" name="Shape 119"/>
          <p:cNvSpPr/>
          <p:nvPr/>
        </p:nvSpPr>
        <p:spPr>
          <a:xfrm>
            <a:off x="7734151" y="470971"/>
            <a:ext cx="404291" cy="358141"/>
          </a:xfrm>
          <a:prstGeom prst="rect">
            <a:avLst/>
          </a:prstGeom>
          <a:ln w="12700">
            <a:miter lim="400000"/>
          </a:ln>
          <a:extLst>
            <a:ext uri="{C572A759-6A51-4108-AA02-DFA0A04FC94B}">
              <ma14:wrappingTextBoxFlag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wrap="none" lIns="45719" rIns="45719">
            <a:spAutoFit/>
          </a:bodyPr>
          <a:lstStyle/>
          <a:p>
            <a:pPr lvl="0"/>
            <a:r>
              <a:t>Fly</a:t>
            </a:r>
          </a:p>
        </p:txBody>
      </p:sp>
      <p:pic>
        <p:nvPicPr>
          <p:cNvPr id="120" name="image25.pdf" descr="C:\Users\Student\AppData\Local\Microsoft\Windows\Temporary Internet Files\Content.IE5\BR446QXA\MC900329546[1].wmf"/>
          <p:cNvPicPr/>
          <p:nvPr/>
        </p:nvPicPr>
        <p:blipFill>
          <a:blip r:embed="rId5">
            <a:extLst/>
          </a:blip>
          <a:stretch>
            <a:fillRect/>
          </a:stretch>
        </p:blipFill>
        <p:spPr>
          <a:xfrm>
            <a:off x="4419600" y="1905000"/>
            <a:ext cx="1804658" cy="1356511"/>
          </a:xfrm>
          <a:prstGeom prst="rect">
            <a:avLst/>
          </a:prstGeom>
          <a:ln w="12700">
            <a:miter lim="400000"/>
          </a:ln>
        </p:spPr>
      </p:pic>
      <p:sp>
        <p:nvSpPr>
          <p:cNvPr id="121" name="Shape 121"/>
          <p:cNvSpPr/>
          <p:nvPr/>
        </p:nvSpPr>
        <p:spPr>
          <a:xfrm>
            <a:off x="5257799" y="1600199"/>
            <a:ext cx="765608" cy="358141"/>
          </a:xfrm>
          <a:prstGeom prst="rect">
            <a:avLst/>
          </a:prstGeom>
          <a:ln w="12700">
            <a:miter lim="400000"/>
          </a:ln>
          <a:extLst>
            <a:ext uri="{C572A759-6A51-4108-AA02-DFA0A04FC94B}">
              <ma14:wrappingTextBoxFlag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wrap="none" lIns="45719" rIns="45719">
            <a:spAutoFit/>
          </a:bodyPr>
          <a:lstStyle/>
          <a:p>
            <a:pPr lvl="0"/>
            <a:r>
              <a:t>Beetle</a:t>
            </a:r>
          </a:p>
        </p:txBody>
      </p:sp>
      <p:pic>
        <p:nvPicPr>
          <p:cNvPr id="122" name="image26.pdf" descr="C:\Users\Student\AppData\Local\Microsoft\Windows\Temporary Internet Files\Content.IE5\QMG6U86S\MC900346901[1].wmf"/>
          <p:cNvPicPr/>
          <p:nvPr/>
        </p:nvPicPr>
        <p:blipFill>
          <a:blip r:embed="rId6">
            <a:extLst/>
          </a:blip>
          <a:stretch>
            <a:fillRect/>
          </a:stretch>
        </p:blipFill>
        <p:spPr>
          <a:xfrm>
            <a:off x="6477000" y="2514600"/>
            <a:ext cx="1826057" cy="1474928"/>
          </a:xfrm>
          <a:prstGeom prst="rect">
            <a:avLst/>
          </a:prstGeom>
          <a:ln w="12700">
            <a:miter lim="400000"/>
          </a:ln>
        </p:spPr>
      </p:pic>
      <p:sp>
        <p:nvSpPr>
          <p:cNvPr id="123" name="Shape 123"/>
          <p:cNvSpPr/>
          <p:nvPr/>
        </p:nvSpPr>
        <p:spPr>
          <a:xfrm>
            <a:off x="6934200" y="2133599"/>
            <a:ext cx="1150365" cy="358141"/>
          </a:xfrm>
          <a:prstGeom prst="rect">
            <a:avLst/>
          </a:prstGeom>
          <a:ln w="12700">
            <a:miter lim="400000"/>
          </a:ln>
          <a:extLst>
            <a:ext uri="{C572A759-6A51-4108-AA02-DFA0A04FC94B}">
              <ma14:wrappingTextBoxFlag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wrap="none" lIns="45719" rIns="45719">
            <a:spAutoFit/>
          </a:bodyPr>
          <a:lstStyle/>
          <a:p>
            <a:pPr lvl="0"/>
            <a:r>
              <a:t>Centipede</a:t>
            </a:r>
          </a:p>
        </p:txBody>
      </p:sp>
      <p:pic>
        <p:nvPicPr>
          <p:cNvPr id="124" name="image27.pdf" descr="C:\Users\Student\AppData\Local\Microsoft\Windows\Temporary Internet Files\Content.IE5\QMG6U86S\MC900202424[1].wmf"/>
          <p:cNvPicPr/>
          <p:nvPr/>
        </p:nvPicPr>
        <p:blipFill>
          <a:blip r:embed="rId7">
            <a:extLst/>
          </a:blip>
          <a:stretch>
            <a:fillRect/>
          </a:stretch>
        </p:blipFill>
        <p:spPr>
          <a:xfrm>
            <a:off x="3657600" y="3505200"/>
            <a:ext cx="4671589" cy="3229069"/>
          </a:xfrm>
          <a:prstGeom prst="rect">
            <a:avLst/>
          </a:prstGeom>
          <a:ln w="12700">
            <a:miter lim="400000"/>
          </a:ln>
        </p:spPr>
      </p:pic>
    </p:spTree>
  </p:cSld>
  <p:clrMapOvr>
    <a:masterClrMapping/>
  </p:clrMapOvr>
  <p:transition spd="med"/>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6" name="Shape 126"/>
          <p:cNvSpPr>
            <a:spLocks noGrp="1"/>
          </p:cNvSpPr>
          <p:nvPr>
            <p:ph type="title"/>
          </p:nvPr>
        </p:nvSpPr>
        <p:spPr>
          <a:xfrm>
            <a:off x="457200" y="274638"/>
            <a:ext cx="8229600" cy="1143001"/>
          </a:xfrm>
          <a:prstGeom prst="rect">
            <a:avLst/>
          </a:prstGeom>
        </p:spPr>
        <p:txBody>
          <a:bodyPr/>
          <a:lstStyle>
            <a:lvl1pPr>
              <a:defRPr sz="3600" i="1" u="sng"/>
            </a:lvl1pPr>
          </a:lstStyle>
          <a:p>
            <a:pPr lvl="0">
              <a:defRPr sz="1800" i="0" u="none"/>
            </a:pPr>
            <a:r>
              <a:rPr sz="3600" i="1" u="sng"/>
              <a:t>Third Level Decomposers</a:t>
            </a:r>
          </a:p>
        </p:txBody>
      </p:sp>
      <p:sp>
        <p:nvSpPr>
          <p:cNvPr id="127" name="Shape 127"/>
          <p:cNvSpPr>
            <a:spLocks noGrp="1"/>
          </p:cNvSpPr>
          <p:nvPr>
            <p:ph type="body" idx="1"/>
          </p:nvPr>
        </p:nvSpPr>
        <p:spPr>
          <a:xfrm>
            <a:off x="457200" y="1600200"/>
            <a:ext cx="8229600" cy="4525963"/>
          </a:xfrm>
          <a:prstGeom prst="rect">
            <a:avLst/>
          </a:prstGeom>
        </p:spPr>
        <p:txBody>
          <a:bodyPr/>
          <a:lstStyle/>
          <a:p>
            <a:pPr lvl="0">
              <a:defRPr sz="1800"/>
            </a:pPr>
            <a:r>
              <a:rPr sz="3200"/>
              <a:t>Third level decomposers include ground beetles, centipedes, pseudoscorpions and ants </a:t>
            </a:r>
          </a:p>
          <a:p>
            <a:pPr lvl="0">
              <a:spcBef>
                <a:spcPts val="500"/>
              </a:spcBef>
              <a:buSzTx/>
              <a:buNone/>
              <a:defRPr sz="1800"/>
            </a:pPr>
            <a:r>
              <a:rPr sz="2400" i="1"/>
              <a:t>	(ants are usually not found in a compost pile that contains adequate moisture - they are a sign that the pile is too dry). </a:t>
            </a:r>
          </a:p>
          <a:p>
            <a:pPr lvl="0">
              <a:defRPr sz="1800"/>
            </a:pPr>
            <a:r>
              <a:rPr sz="3200"/>
              <a:t>They feed upon first and second level decomposers. Some may also consume organic residue.</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9" name="Shape 129"/>
          <p:cNvSpPr/>
          <p:nvPr/>
        </p:nvSpPr>
        <p:spPr>
          <a:xfrm>
            <a:off x="2362200" y="152400"/>
            <a:ext cx="5245408" cy="624841"/>
          </a:xfrm>
          <a:prstGeom prst="rect">
            <a:avLst/>
          </a:prstGeom>
          <a:ln w="12700">
            <a:miter lim="400000"/>
          </a:ln>
          <a:extLst>
            <a:ext uri="{C572A759-6A51-4108-AA02-DFA0A04FC94B}">
              <ma14:wrappingTextBoxFlag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wrap="none" lIns="45719" rIns="45719">
            <a:spAutoFit/>
          </a:bodyPr>
          <a:lstStyle>
            <a:lvl1pPr>
              <a:defRPr sz="3600" i="1" u="sng"/>
            </a:lvl1pPr>
          </a:lstStyle>
          <a:p>
            <a:pPr lvl="0">
              <a:defRPr sz="1800" i="0" u="none"/>
            </a:pPr>
            <a:r>
              <a:rPr sz="3600" i="1" u="sng"/>
              <a:t>Third Level Decomposers</a:t>
            </a:r>
          </a:p>
        </p:txBody>
      </p:sp>
      <p:sp>
        <p:nvSpPr>
          <p:cNvPr id="130" name="Shape 130"/>
          <p:cNvSpPr/>
          <p:nvPr/>
        </p:nvSpPr>
        <p:spPr>
          <a:xfrm>
            <a:off x="685799" y="1828799"/>
            <a:ext cx="782872" cy="497841"/>
          </a:xfrm>
          <a:prstGeom prst="rect">
            <a:avLst/>
          </a:prstGeom>
          <a:ln w="12700">
            <a:miter lim="400000"/>
          </a:ln>
          <a:extLst>
            <a:ext uri="{C572A759-6A51-4108-AA02-DFA0A04FC94B}">
              <ma14:wrappingTextBoxFlag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wrap="none" lIns="45719" rIns="45719">
            <a:spAutoFit/>
          </a:bodyPr>
          <a:lstStyle>
            <a:lvl1pPr>
              <a:defRPr sz="2800" u="sng"/>
            </a:lvl1pPr>
          </a:lstStyle>
          <a:p>
            <a:pPr lvl="0">
              <a:defRPr sz="1800" u="none"/>
            </a:pPr>
            <a:r>
              <a:rPr sz="2800" u="sng"/>
              <a:t>Rats</a:t>
            </a:r>
          </a:p>
        </p:txBody>
      </p:sp>
      <p:sp>
        <p:nvSpPr>
          <p:cNvPr id="131" name="Shape 131"/>
          <p:cNvSpPr/>
          <p:nvPr/>
        </p:nvSpPr>
        <p:spPr>
          <a:xfrm>
            <a:off x="3581400" y="2433934"/>
            <a:ext cx="1219200" cy="447041"/>
          </a:xfrm>
          <a:prstGeom prst="rect">
            <a:avLst/>
          </a:prstGeom>
          <a:ln w="12700">
            <a:miter lim="400000"/>
          </a:ln>
          <a:extLst>
            <a:ext uri="{C572A759-6A51-4108-AA02-DFA0A04FC94B}">
              <ma14:wrappingTextBoxFlag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lIns="45719" rIns="45719">
            <a:spAutoFit/>
          </a:bodyPr>
          <a:lstStyle>
            <a:lvl1pPr>
              <a:defRPr sz="2400" b="1" u="sng"/>
            </a:lvl1pPr>
          </a:lstStyle>
          <a:p>
            <a:pPr lvl="0">
              <a:defRPr sz="1800" b="0" u="none"/>
            </a:pPr>
            <a:r>
              <a:rPr sz="2400" b="1" u="sng"/>
              <a:t>Spiders</a:t>
            </a:r>
          </a:p>
        </p:txBody>
      </p:sp>
      <p:sp>
        <p:nvSpPr>
          <p:cNvPr id="132" name="Shape 132"/>
          <p:cNvSpPr/>
          <p:nvPr/>
        </p:nvSpPr>
        <p:spPr>
          <a:xfrm>
            <a:off x="6477000" y="4190999"/>
            <a:ext cx="767418" cy="383541"/>
          </a:xfrm>
          <a:prstGeom prst="rect">
            <a:avLst/>
          </a:prstGeom>
          <a:ln w="12700">
            <a:miter lim="400000"/>
          </a:ln>
          <a:extLst>
            <a:ext uri="{C572A759-6A51-4108-AA02-DFA0A04FC94B}">
              <ma14:wrappingTextBoxFlag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wrap="none" lIns="45719" rIns="45719">
            <a:spAutoFit/>
          </a:bodyPr>
          <a:lstStyle>
            <a:lvl1pPr>
              <a:defRPr sz="2000" b="1" u="sng"/>
            </a:lvl1pPr>
          </a:lstStyle>
          <a:p>
            <a:pPr lvl="0">
              <a:defRPr sz="1800" b="0" u="none"/>
            </a:pPr>
            <a:r>
              <a:rPr sz="2000" b="1" u="sng"/>
              <a:t>Moles</a:t>
            </a:r>
          </a:p>
        </p:txBody>
      </p:sp>
      <p:pic>
        <p:nvPicPr>
          <p:cNvPr id="133" name="image28.pdf" descr="C:\Users\Student\AppData\Local\Microsoft\Windows\Temporary Internet Files\Content.IE5\QMG6U86S\MC900324460[1].wmf"/>
          <p:cNvPicPr/>
          <p:nvPr/>
        </p:nvPicPr>
        <p:blipFill>
          <a:blip r:embed="rId2">
            <a:extLst/>
          </a:blip>
          <a:stretch>
            <a:fillRect/>
          </a:stretch>
        </p:blipFill>
        <p:spPr>
          <a:xfrm rot="2207694">
            <a:off x="228600" y="2438400"/>
            <a:ext cx="1837030" cy="1132028"/>
          </a:xfrm>
          <a:prstGeom prst="rect">
            <a:avLst/>
          </a:prstGeom>
          <a:ln w="12700">
            <a:miter lim="400000"/>
          </a:ln>
        </p:spPr>
      </p:pic>
      <p:grpSp>
        <p:nvGrpSpPr>
          <p:cNvPr id="136" name="Group 136" descr="C:\Users\Student\AppData\Local\Microsoft\Windows\Temporary Internet Files\Content.IE5\BR446QXA\MC900444827[1].jpg"/>
          <p:cNvGrpSpPr/>
          <p:nvPr/>
        </p:nvGrpSpPr>
        <p:grpSpPr>
          <a:xfrm>
            <a:off x="2743200" y="3153254"/>
            <a:ext cx="2743200" cy="3552346"/>
            <a:chOff x="0" y="0"/>
            <a:chExt cx="2743200" cy="3552345"/>
          </a:xfrm>
        </p:grpSpPr>
        <p:sp>
          <p:nvSpPr>
            <p:cNvPr id="134" name="Shape 134"/>
            <p:cNvSpPr/>
            <p:nvPr/>
          </p:nvSpPr>
          <p:spPr>
            <a:xfrm>
              <a:off x="0" y="0"/>
              <a:ext cx="2743200" cy="3552346"/>
            </a:xfrm>
            <a:prstGeom prst="rect">
              <a:avLst/>
            </a:prstGeom>
            <a:solidFill>
              <a:srgbClr val="FFFFFF"/>
            </a:solidFill>
            <a:ln w="12700" cap="flat">
              <a:noFill/>
              <a:miter lim="400000"/>
            </a:ln>
            <a:effectLst/>
          </p:spPr>
          <p:txBody>
            <a:bodyPr wrap="square" lIns="0" tIns="0" rIns="0" bIns="0" numCol="1" anchor="ctr">
              <a:noAutofit/>
            </a:bodyPr>
            <a:lstStyle/>
            <a:p>
              <a:pPr lvl="0"/>
              <a:endParaRPr/>
            </a:p>
          </p:txBody>
        </p:sp>
        <p:pic>
          <p:nvPicPr>
            <p:cNvPr id="135" name="image29.jpg"/>
            <p:cNvPicPr/>
            <p:nvPr/>
          </p:nvPicPr>
          <p:blipFill>
            <a:blip r:embed="rId3">
              <a:extLst/>
            </a:blip>
            <a:stretch>
              <a:fillRect/>
            </a:stretch>
          </p:blipFill>
          <p:spPr>
            <a:xfrm>
              <a:off x="0" y="0"/>
              <a:ext cx="2743200" cy="3552346"/>
            </a:xfrm>
            <a:prstGeom prst="rect">
              <a:avLst/>
            </a:prstGeom>
            <a:ln w="63500" cap="rnd">
              <a:solidFill>
                <a:srgbClr val="333333"/>
              </a:solidFill>
              <a:prstDash val="solid"/>
              <a:bevel/>
            </a:ln>
            <a:effectLst>
              <a:outerShdw blurRad="381000" dist="292100" dir="5400000" rotWithShape="0">
                <a:srgbClr val="000000">
                  <a:alpha val="22000"/>
                </a:srgbClr>
              </a:outerShdw>
            </a:effectLst>
          </p:spPr>
        </p:pic>
      </p:grpSp>
      <p:pic>
        <p:nvPicPr>
          <p:cNvPr id="137" name="image30.jpg" descr="http://ts4.mm.bing.net/images/thumbnail.aspx?q=1025744439359&amp;id=3b8983fd4fccd77660a9a7cd6107bd5a&amp;url=http%3a%2f%2fthebestgardentips.com%2fwp-content%2fuploads%2f2011%2f03%2fmole.jpg"/>
          <p:cNvPicPr/>
          <p:nvPr/>
        </p:nvPicPr>
        <p:blipFill>
          <a:blip r:embed="rId4">
            <a:extLst/>
          </a:blip>
          <a:stretch>
            <a:fillRect/>
          </a:stretch>
        </p:blipFill>
        <p:spPr>
          <a:xfrm>
            <a:off x="5791200" y="4572000"/>
            <a:ext cx="2857500" cy="2038350"/>
          </a:xfrm>
          <a:prstGeom prst="rect">
            <a:avLst/>
          </a:prstGeom>
          <a:ln w="12700">
            <a:miter lim="400000"/>
          </a:ln>
        </p:spPr>
      </p:pic>
    </p:spTree>
  </p:cSld>
  <p:clrMapOvr>
    <a:masterClrMapping/>
  </p:clrMapOvr>
  <p:transition spd="med"/>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39" name="image31.gif" descr="http://www.cee.vt.edu/ewr/environmental/teach/gwprimer/group08/food.gif"/>
          <p:cNvPicPr/>
          <p:nvPr/>
        </p:nvPicPr>
        <p:blipFill>
          <a:blip r:embed="rId2">
            <a:extLst/>
          </a:blip>
          <a:stretch>
            <a:fillRect/>
          </a:stretch>
        </p:blipFill>
        <p:spPr>
          <a:xfrm>
            <a:off x="754413" y="457200"/>
            <a:ext cx="7260647" cy="6000752"/>
          </a:xfrm>
          <a:prstGeom prst="rect">
            <a:avLst/>
          </a:prstGeom>
          <a:ln w="12700">
            <a:miter lim="400000"/>
          </a:ln>
        </p:spPr>
      </p:pic>
    </p:spTree>
  </p:cSld>
  <p:clrMapOvr>
    <a:masterClrMapping/>
  </p:clrMapOvr>
  <p:transition spd="med"/>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1" name="Shape 141"/>
          <p:cNvSpPr>
            <a:spLocks noGrp="1"/>
          </p:cNvSpPr>
          <p:nvPr>
            <p:ph type="title"/>
          </p:nvPr>
        </p:nvSpPr>
        <p:spPr>
          <a:xfrm>
            <a:off x="457200" y="152400"/>
            <a:ext cx="8229600" cy="1143000"/>
          </a:xfrm>
          <a:prstGeom prst="rect">
            <a:avLst/>
          </a:prstGeom>
        </p:spPr>
        <p:txBody>
          <a:bodyPr/>
          <a:lstStyle>
            <a:lvl1pPr defTabSz="841247">
              <a:defRPr sz="4048"/>
            </a:lvl1pPr>
          </a:lstStyle>
          <a:p>
            <a:pPr lvl="0">
              <a:defRPr sz="1800"/>
            </a:pPr>
            <a:r>
              <a:rPr sz="4048"/>
              <a:t>Decomposition for Life Composting</a:t>
            </a:r>
          </a:p>
        </p:txBody>
      </p:sp>
      <p:sp>
        <p:nvSpPr>
          <p:cNvPr id="142" name="Shape 142"/>
          <p:cNvSpPr>
            <a:spLocks noGrp="1"/>
          </p:cNvSpPr>
          <p:nvPr>
            <p:ph type="body" idx="1"/>
          </p:nvPr>
        </p:nvSpPr>
        <p:spPr>
          <a:xfrm>
            <a:off x="228600" y="1142999"/>
            <a:ext cx="8458200" cy="1676401"/>
          </a:xfrm>
          <a:prstGeom prst="rect">
            <a:avLst/>
          </a:prstGeom>
        </p:spPr>
        <p:txBody>
          <a:bodyPr/>
          <a:lstStyle/>
          <a:p>
            <a:pPr marL="0" lvl="0" indent="0" algn="ctr">
              <a:lnSpc>
                <a:spcPct val="80000"/>
              </a:lnSpc>
              <a:buSzTx/>
              <a:buNone/>
              <a:defRPr sz="1800"/>
            </a:pPr>
            <a:r>
              <a:rPr sz="2500"/>
              <a:t>The Process</a:t>
            </a:r>
          </a:p>
          <a:p>
            <a:pPr marL="0" lvl="0" indent="0" algn="ctr">
              <a:lnSpc>
                <a:spcPct val="80000"/>
              </a:lnSpc>
              <a:spcBef>
                <a:spcPts val="500"/>
              </a:spcBef>
              <a:buSzTx/>
              <a:buNone/>
              <a:defRPr sz="1800"/>
            </a:pPr>
            <a:r>
              <a:rPr sz="1600"/>
              <a:t> </a:t>
            </a:r>
            <a:r>
              <a:rPr sz="2200"/>
              <a:t>A compost pile decomposes because a food web of living organisms feed on organic waste and each other to survive. Nitrogen (an important nutrient for growth) cycles through the living and nonliving components of a compost pile. </a:t>
            </a:r>
          </a:p>
        </p:txBody>
      </p:sp>
      <p:pic>
        <p:nvPicPr>
          <p:cNvPr id="143" name="image32.jpg" descr="Compost Cake"/>
          <p:cNvPicPr/>
          <p:nvPr/>
        </p:nvPicPr>
        <p:blipFill>
          <a:blip r:embed="rId2">
            <a:extLst/>
          </a:blip>
          <a:stretch>
            <a:fillRect/>
          </a:stretch>
        </p:blipFill>
        <p:spPr>
          <a:xfrm>
            <a:off x="1524000" y="2721482"/>
            <a:ext cx="5867400" cy="4136518"/>
          </a:xfrm>
          <a:prstGeom prst="rect">
            <a:avLst/>
          </a:prstGeom>
          <a:ln w="12700">
            <a:miter lim="400000"/>
          </a:ln>
        </p:spPr>
      </p:pic>
    </p:spTree>
  </p:cSld>
  <p:clrMapOvr>
    <a:masterClrMapping/>
  </p:clrMapOvr>
  <p:transition spd="med"/>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5" name="Shape 145"/>
          <p:cNvSpPr>
            <a:spLocks noGrp="1"/>
          </p:cNvSpPr>
          <p:nvPr>
            <p:ph type="title"/>
          </p:nvPr>
        </p:nvSpPr>
        <p:spPr>
          <a:xfrm>
            <a:off x="457200" y="274638"/>
            <a:ext cx="8229600" cy="1143001"/>
          </a:xfrm>
          <a:prstGeom prst="rect">
            <a:avLst/>
          </a:prstGeom>
        </p:spPr>
        <p:txBody>
          <a:bodyPr/>
          <a:lstStyle/>
          <a:p>
            <a:pPr lvl="0">
              <a:defRPr sz="1800"/>
            </a:pPr>
            <a:r>
              <a:rPr sz="4400"/>
              <a:t>Who does the work</a:t>
            </a:r>
          </a:p>
        </p:txBody>
      </p:sp>
      <p:sp>
        <p:nvSpPr>
          <p:cNvPr id="146" name="Shape 146"/>
          <p:cNvSpPr>
            <a:spLocks noGrp="1"/>
          </p:cNvSpPr>
          <p:nvPr>
            <p:ph type="body" idx="1"/>
          </p:nvPr>
        </p:nvSpPr>
        <p:spPr>
          <a:xfrm>
            <a:off x="152400" y="1600200"/>
            <a:ext cx="8305800" cy="4525963"/>
          </a:xfrm>
          <a:prstGeom prst="rect">
            <a:avLst/>
          </a:prstGeom>
        </p:spPr>
        <p:txBody>
          <a:bodyPr/>
          <a:lstStyle/>
          <a:p>
            <a:pPr marL="336042" lvl="0" indent="-336042" defTabSz="896111">
              <a:lnSpc>
                <a:spcPct val="90000"/>
              </a:lnSpc>
              <a:defRPr sz="1800"/>
            </a:pPr>
            <a:r>
              <a:rPr sz="3136"/>
              <a:t>Soil organisms do most of the work. </a:t>
            </a:r>
          </a:p>
          <a:p>
            <a:pPr marL="336042" lvl="0" indent="-336042" defTabSz="896111">
              <a:lnSpc>
                <a:spcPct val="90000"/>
              </a:lnSpc>
              <a:defRPr sz="1800"/>
            </a:pPr>
            <a:r>
              <a:rPr sz="3136"/>
              <a:t>Our work as composters is to give the decomposers food, air, water and a good home - they eat our garbage and turn it into compost.</a:t>
            </a:r>
          </a:p>
          <a:p>
            <a:pPr marL="336042" lvl="0" indent="-336042" defTabSz="896111">
              <a:lnSpc>
                <a:spcPct val="90000"/>
              </a:lnSpc>
              <a:buSzTx/>
              <a:buNone/>
              <a:defRPr sz="1800"/>
            </a:pPr>
            <a:r>
              <a:rPr sz="3136"/>
              <a:t>• Soil organisms: </a:t>
            </a:r>
          </a:p>
          <a:p>
            <a:pPr marL="336042" lvl="0" indent="-336042" defTabSz="896111">
              <a:lnSpc>
                <a:spcPct val="90000"/>
              </a:lnSpc>
              <a:buSzTx/>
              <a:buNone/>
              <a:defRPr sz="1800"/>
            </a:pPr>
            <a:r>
              <a:rPr sz="3136"/>
              <a:t>		~ micro-organisms (bacteria, 	  	actinomycetes), molds, fungi</a:t>
            </a:r>
          </a:p>
          <a:p>
            <a:pPr marL="336042" lvl="0" indent="-336042" defTabSz="896111">
              <a:lnSpc>
                <a:spcPct val="90000"/>
              </a:lnSpc>
              <a:buSzTx/>
              <a:buNone/>
              <a:defRPr sz="1800"/>
            </a:pPr>
            <a:r>
              <a:rPr sz="3136"/>
              <a:t>		~ macro-organisms(earthworms, insects)</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8" name="Shape 148"/>
          <p:cNvSpPr>
            <a:spLocks noGrp="1"/>
          </p:cNvSpPr>
          <p:nvPr>
            <p:ph type="title"/>
          </p:nvPr>
        </p:nvSpPr>
        <p:spPr>
          <a:xfrm>
            <a:off x="533400" y="228600"/>
            <a:ext cx="8229600" cy="914400"/>
          </a:xfrm>
          <a:prstGeom prst="rect">
            <a:avLst/>
          </a:prstGeom>
        </p:spPr>
        <p:txBody>
          <a:bodyPr/>
          <a:lstStyle>
            <a:lvl1pPr defTabSz="886968">
              <a:defRPr sz="4268"/>
            </a:lvl1pPr>
          </a:lstStyle>
          <a:p>
            <a:pPr lvl="0">
              <a:defRPr sz="1800"/>
            </a:pPr>
            <a:r>
              <a:rPr sz="4268"/>
              <a:t>What do the soil organisms need?</a:t>
            </a:r>
          </a:p>
        </p:txBody>
      </p:sp>
      <p:sp>
        <p:nvSpPr>
          <p:cNvPr id="149" name="Shape 149"/>
          <p:cNvSpPr>
            <a:spLocks noGrp="1"/>
          </p:cNvSpPr>
          <p:nvPr>
            <p:ph type="body" idx="1"/>
          </p:nvPr>
        </p:nvSpPr>
        <p:spPr>
          <a:xfrm>
            <a:off x="457200" y="1219200"/>
            <a:ext cx="8229600" cy="4525963"/>
          </a:xfrm>
          <a:prstGeom prst="rect">
            <a:avLst/>
          </a:prstGeom>
        </p:spPr>
        <p:txBody>
          <a:bodyPr/>
          <a:lstStyle/>
          <a:p>
            <a:pPr marL="205739" lvl="0" indent="-205739" defTabSz="877823">
              <a:spcBef>
                <a:spcPts val="400"/>
              </a:spcBef>
              <a:defRPr sz="1800"/>
            </a:pPr>
            <a:r>
              <a:rPr sz="1919">
                <a:latin typeface="Arial"/>
                <a:ea typeface="Arial"/>
                <a:cs typeface="Arial"/>
                <a:sym typeface="Arial"/>
              </a:rPr>
              <a:t>The same things we do - food, air, water, and a habitable temperature,</a:t>
            </a:r>
          </a:p>
          <a:p>
            <a:pPr marL="205739" lvl="0" indent="-205739" defTabSz="877823">
              <a:spcBef>
                <a:spcPts val="400"/>
              </a:spcBef>
              <a:defRPr sz="1800"/>
            </a:pPr>
            <a:r>
              <a:rPr sz="1919">
                <a:latin typeface="Arial"/>
                <a:ea typeface="Arial"/>
                <a:cs typeface="Arial"/>
                <a:sym typeface="Arial"/>
              </a:rPr>
              <a:t>which means making a large enough pile to keep them from freezing to death in the winter.</a:t>
            </a:r>
          </a:p>
          <a:p>
            <a:pPr marL="205739" lvl="0" indent="-205739" defTabSz="877823">
              <a:spcBef>
                <a:spcPts val="400"/>
              </a:spcBef>
              <a:defRPr sz="1800"/>
            </a:pPr>
            <a:r>
              <a:rPr sz="1919">
                <a:latin typeface="Arial"/>
                <a:ea typeface="Arial"/>
                <a:cs typeface="Arial"/>
                <a:sym typeface="Arial"/>
              </a:rPr>
              <a:t>Food. Organic material - general rule of thumb - anything that was once alive can be composted, for</a:t>
            </a:r>
          </a:p>
          <a:p>
            <a:pPr marL="205739" lvl="0" indent="-205739" defTabSz="877823">
              <a:spcBef>
                <a:spcPts val="400"/>
              </a:spcBef>
              <a:defRPr sz="1800"/>
            </a:pPr>
            <a:r>
              <a:rPr sz="1919">
                <a:latin typeface="Arial"/>
                <a:ea typeface="Arial"/>
                <a:cs typeface="Arial"/>
                <a:sym typeface="Arial"/>
              </a:rPr>
              <a:t>example, paper can be composted because it was originally a tree. Some organic materials, such as meat</a:t>
            </a:r>
          </a:p>
          <a:p>
            <a:pPr marL="205739" lvl="0" indent="-205739" defTabSz="877823">
              <a:spcBef>
                <a:spcPts val="400"/>
              </a:spcBef>
              <a:defRPr sz="1800"/>
            </a:pPr>
            <a:r>
              <a:rPr sz="1919">
                <a:latin typeface="Arial"/>
                <a:ea typeface="Arial"/>
                <a:cs typeface="Arial"/>
                <a:sym typeface="Arial"/>
              </a:rPr>
              <a:t>and dairy products, can create odors so they should not be added to a compost pile. Discuss what should</a:t>
            </a:r>
          </a:p>
          <a:p>
            <a:pPr marL="205739" lvl="0" indent="-205739" defTabSz="877823">
              <a:spcBef>
                <a:spcPts val="400"/>
              </a:spcBef>
              <a:defRPr sz="1800"/>
            </a:pPr>
            <a:r>
              <a:rPr sz="1919">
                <a:latin typeface="Arial"/>
                <a:ea typeface="Arial"/>
                <a:cs typeface="Arial"/>
                <a:sym typeface="Arial"/>
              </a:rPr>
              <a:t>and should not be composted. Explain recipe of 3 parts brown (high carbon) to 1 part green (high nitrogen)</a:t>
            </a:r>
          </a:p>
          <a:p>
            <a:pPr marL="205739" lvl="0" indent="-205739" defTabSz="877823">
              <a:spcBef>
                <a:spcPts val="400"/>
              </a:spcBef>
              <a:defRPr sz="1800"/>
            </a:pPr>
            <a:r>
              <a:rPr sz="1919">
                <a:latin typeface="Arial"/>
                <a:ea typeface="Arial"/>
                <a:cs typeface="Arial"/>
                <a:sym typeface="Arial"/>
              </a:rPr>
              <a:t>Material will decompose faster if chopped up or shredded (increased surface area for bacteria to</a:t>
            </a:r>
          </a:p>
          <a:p>
            <a:pPr marL="205739" lvl="0" indent="-205739" defTabSz="877823">
              <a:spcBef>
                <a:spcPts val="400"/>
              </a:spcBef>
              <a:defRPr sz="1800"/>
            </a:pPr>
            <a:r>
              <a:rPr sz="1919">
                <a:latin typeface="Arial"/>
                <a:ea typeface="Arial"/>
                <a:cs typeface="Arial"/>
                <a:sym typeface="Arial"/>
              </a:rPr>
              <a:t>colonize).</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1" name="Shape 151"/>
          <p:cNvSpPr>
            <a:spLocks noGrp="1"/>
          </p:cNvSpPr>
          <p:nvPr>
            <p:ph type="title"/>
          </p:nvPr>
        </p:nvSpPr>
        <p:spPr>
          <a:xfrm>
            <a:off x="457200" y="274638"/>
            <a:ext cx="8229600" cy="1143001"/>
          </a:xfrm>
          <a:prstGeom prst="rect">
            <a:avLst/>
          </a:prstGeom>
        </p:spPr>
        <p:txBody>
          <a:bodyPr/>
          <a:lstStyle>
            <a:lvl1pPr>
              <a:defRPr u="sng"/>
            </a:lvl1pPr>
          </a:lstStyle>
          <a:p>
            <a:pPr lvl="0">
              <a:defRPr sz="1800" u="none"/>
            </a:pPr>
            <a:r>
              <a:rPr sz="4400" u="sng"/>
              <a:t>Things we Do Compost</a:t>
            </a:r>
          </a:p>
        </p:txBody>
      </p:sp>
      <p:sp>
        <p:nvSpPr>
          <p:cNvPr id="152" name="Shape 152"/>
          <p:cNvSpPr/>
          <p:nvPr/>
        </p:nvSpPr>
        <p:spPr>
          <a:xfrm>
            <a:off x="304800" y="1219199"/>
            <a:ext cx="8458200" cy="1513841"/>
          </a:xfrm>
          <a:prstGeom prst="rect">
            <a:avLst/>
          </a:prstGeom>
          <a:ln w="12700">
            <a:miter lim="400000"/>
          </a:ln>
          <a:extLst>
            <a:ext uri="{C572A759-6A51-4108-AA02-DFA0A04FC94B}">
              <ma14:wrappingTextBoxFlag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lIns="45719" rIns="45719">
            <a:spAutoFit/>
          </a:bodyPr>
          <a:lstStyle>
            <a:lvl1pPr>
              <a:defRPr sz="2400"/>
            </a:lvl1pPr>
          </a:lstStyle>
          <a:p>
            <a:pPr lvl="0">
              <a:defRPr sz="1800"/>
            </a:pPr>
            <a:r>
              <a:rPr sz="2400"/>
              <a:t>Leaves, grass, weeds, small garden clippings, pine needles, wood ash, bark, nutshells, fruit and vegetable scraps (peels, skins, or seeds), coffee grounds (including the paper filter), tea bags, sawdust, newspaper, paper towels, napkins</a:t>
            </a:r>
          </a:p>
        </p:txBody>
      </p:sp>
      <p:pic>
        <p:nvPicPr>
          <p:cNvPr id="153" name="image33.jpg" descr="http://ts1.mm.bing.net/images/thumbnail.aspx?q=1081434517308&amp;id=ef2918a8f18b3176cc76990a45018098&amp;url=http%3a%2f%2fwww.acleanlife.org%2fwp-content%2fuploads%2f2009%2f03%2fcompost_greens.jpg"/>
          <p:cNvPicPr/>
          <p:nvPr/>
        </p:nvPicPr>
        <p:blipFill>
          <a:blip r:embed="rId2">
            <a:extLst/>
          </a:blip>
          <a:stretch>
            <a:fillRect/>
          </a:stretch>
        </p:blipFill>
        <p:spPr>
          <a:xfrm>
            <a:off x="228599" y="3276601"/>
            <a:ext cx="3356991" cy="3390901"/>
          </a:xfrm>
          <a:prstGeom prst="rect">
            <a:avLst/>
          </a:prstGeom>
          <a:ln w="12700">
            <a:miter lim="400000"/>
          </a:ln>
        </p:spPr>
      </p:pic>
      <p:pic>
        <p:nvPicPr>
          <p:cNvPr id="154" name="image34.jpg" descr="http://ts1.mm.bing.net/images/thumbnail.aspx?q=1027602325940&amp;id=f439412aaf9d4c26b3bc805b2f78153a&amp;url=http%3a%2f%2fwww.momolivingonline.com%2fuploads%2fblog%2fCompost4.jpg"/>
          <p:cNvPicPr/>
          <p:nvPr/>
        </p:nvPicPr>
        <p:blipFill>
          <a:blip r:embed="rId3">
            <a:extLst/>
          </a:blip>
          <a:stretch>
            <a:fillRect/>
          </a:stretch>
        </p:blipFill>
        <p:spPr>
          <a:xfrm>
            <a:off x="3886200" y="3221269"/>
            <a:ext cx="2286000" cy="3446232"/>
          </a:xfrm>
          <a:prstGeom prst="rect">
            <a:avLst/>
          </a:prstGeom>
          <a:ln w="12700">
            <a:miter lim="400000"/>
          </a:ln>
        </p:spPr>
      </p:pic>
      <p:pic>
        <p:nvPicPr>
          <p:cNvPr id="155" name="image35.jpg" descr="http://ts1.mm.bing.net/images/thumbnail.aspx?q=1042389205788&amp;id=262bcf5cd03fa88f5cbf422ff2f8ef7e&amp;url=http%3a%2f%2fwww.soil-net.com%2falbum%2fPlants%2fGarden%2fCompost%2fslides%2fCompost%2520Bin%252001.jpg"/>
          <p:cNvPicPr/>
          <p:nvPr/>
        </p:nvPicPr>
        <p:blipFill>
          <a:blip r:embed="rId4">
            <a:extLst/>
          </a:blip>
          <a:stretch>
            <a:fillRect/>
          </a:stretch>
        </p:blipFill>
        <p:spPr>
          <a:xfrm>
            <a:off x="6324600" y="3276600"/>
            <a:ext cx="2543175" cy="3390900"/>
          </a:xfrm>
          <a:prstGeom prst="rect">
            <a:avLst/>
          </a:prstGeom>
          <a:ln w="12700">
            <a:miter lim="400000"/>
          </a:ln>
        </p:spPr>
      </p:pic>
    </p:spTree>
  </p:cSld>
  <p:clrMapOvr>
    <a:masterClrMapping/>
  </p:clrMapOvr>
  <p:transition spd="med"/>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7" name="Shape 157"/>
          <p:cNvSpPr>
            <a:spLocks noGrp="1"/>
          </p:cNvSpPr>
          <p:nvPr>
            <p:ph type="title"/>
          </p:nvPr>
        </p:nvSpPr>
        <p:spPr>
          <a:xfrm>
            <a:off x="457200" y="274638"/>
            <a:ext cx="8229600" cy="1143001"/>
          </a:xfrm>
          <a:prstGeom prst="rect">
            <a:avLst/>
          </a:prstGeom>
        </p:spPr>
        <p:txBody>
          <a:bodyPr/>
          <a:lstStyle>
            <a:lvl1pPr>
              <a:defRPr u="sng"/>
            </a:lvl1pPr>
          </a:lstStyle>
          <a:p>
            <a:pPr lvl="0">
              <a:defRPr sz="1800" u="none"/>
            </a:pPr>
            <a:r>
              <a:rPr sz="4400" u="sng"/>
              <a:t>Things we Do Not Compost</a:t>
            </a:r>
          </a:p>
        </p:txBody>
      </p:sp>
      <p:sp>
        <p:nvSpPr>
          <p:cNvPr id="158" name="Shape 158"/>
          <p:cNvSpPr>
            <a:spLocks noGrp="1"/>
          </p:cNvSpPr>
          <p:nvPr>
            <p:ph type="body" idx="1"/>
          </p:nvPr>
        </p:nvSpPr>
        <p:spPr>
          <a:xfrm>
            <a:off x="304800" y="1295400"/>
            <a:ext cx="8382001" cy="1482725"/>
          </a:xfrm>
          <a:prstGeom prst="rect">
            <a:avLst/>
          </a:prstGeom>
        </p:spPr>
        <p:txBody>
          <a:bodyPr lIns="0" tIns="0" rIns="0" bIns="0" anchor="t"/>
          <a:lstStyle>
            <a:lvl1pPr>
              <a:defRPr b="0"/>
            </a:lvl1pPr>
          </a:lstStyle>
          <a:p>
            <a:pPr lvl="0">
              <a:defRPr sz="1800"/>
            </a:pPr>
            <a:r>
              <a:rPr sz="2400"/>
              <a:t> Meat, fish, bones, dairy products, vegetable oils, fats, human or pet waste, charcoal ash, plastic food packaging and glass containers</a:t>
            </a:r>
          </a:p>
        </p:txBody>
      </p:sp>
      <p:pic>
        <p:nvPicPr>
          <p:cNvPr id="159" name="image36.png" descr="C:\Users\Student\AppData\Local\Microsoft\Windows\Temporary Internet Files\Content.IE5\13DISHW7\MC900441776[1].png"/>
          <p:cNvPicPr/>
          <p:nvPr/>
        </p:nvPicPr>
        <p:blipFill>
          <a:blip r:embed="rId2">
            <a:extLst/>
          </a:blip>
          <a:stretch>
            <a:fillRect/>
          </a:stretch>
        </p:blipFill>
        <p:spPr>
          <a:xfrm>
            <a:off x="4114800" y="1981200"/>
            <a:ext cx="2209800" cy="2209800"/>
          </a:xfrm>
          <a:prstGeom prst="rect">
            <a:avLst/>
          </a:prstGeom>
          <a:ln w="12700">
            <a:miter lim="400000"/>
          </a:ln>
        </p:spPr>
      </p:pic>
      <p:pic>
        <p:nvPicPr>
          <p:cNvPr id="160" name="image37.jpeg" descr="C:\Users\Student\AppData\Local\Microsoft\Windows\Temporary Internet Files\Content.IE5\13DISHW7\MP900442595[1].jpg"/>
          <p:cNvPicPr/>
          <p:nvPr/>
        </p:nvPicPr>
        <p:blipFill>
          <a:blip r:embed="rId3">
            <a:extLst/>
          </a:blip>
          <a:stretch>
            <a:fillRect/>
          </a:stretch>
        </p:blipFill>
        <p:spPr>
          <a:xfrm>
            <a:off x="6554097" y="3048000"/>
            <a:ext cx="2441276" cy="3657600"/>
          </a:xfrm>
          <a:prstGeom prst="rect">
            <a:avLst/>
          </a:prstGeom>
          <a:ln w="12700">
            <a:miter lim="400000"/>
          </a:ln>
        </p:spPr>
      </p:pic>
      <p:pic>
        <p:nvPicPr>
          <p:cNvPr id="161" name="image38.pdf" descr="C:\Users\Student\AppData\Local\Microsoft\Windows\Temporary Internet Files\Content.IE5\13DISHW7\MC900089938[1].wmf"/>
          <p:cNvPicPr/>
          <p:nvPr/>
        </p:nvPicPr>
        <p:blipFill>
          <a:blip r:embed="rId4">
            <a:extLst/>
          </a:blip>
          <a:stretch>
            <a:fillRect/>
          </a:stretch>
        </p:blipFill>
        <p:spPr>
          <a:xfrm>
            <a:off x="0" y="2438400"/>
            <a:ext cx="2763878" cy="2048347"/>
          </a:xfrm>
          <a:prstGeom prst="rect">
            <a:avLst/>
          </a:prstGeom>
          <a:ln w="12700">
            <a:miter lim="400000"/>
          </a:ln>
        </p:spPr>
      </p:pic>
      <p:pic>
        <p:nvPicPr>
          <p:cNvPr id="162" name="image39.pdf" descr="C:\Users\Student\AppData\Local\Microsoft\Windows\Temporary Internet Files\Content.IE5\TA57IJRS\MC900264324[1].wmf"/>
          <p:cNvPicPr/>
          <p:nvPr/>
        </p:nvPicPr>
        <p:blipFill>
          <a:blip r:embed="rId5">
            <a:extLst/>
          </a:blip>
          <a:stretch>
            <a:fillRect/>
          </a:stretch>
        </p:blipFill>
        <p:spPr>
          <a:xfrm rot="20091500">
            <a:off x="304800" y="5486400"/>
            <a:ext cx="1826127" cy="1225906"/>
          </a:xfrm>
          <a:prstGeom prst="rect">
            <a:avLst/>
          </a:prstGeom>
          <a:ln w="12700">
            <a:miter lim="400000"/>
          </a:ln>
        </p:spPr>
      </p:pic>
      <p:pic>
        <p:nvPicPr>
          <p:cNvPr id="163" name="image40.pdf" descr="C:\Users\Student\AppData\Local\Microsoft\Windows\Temporary Internet Files\Content.IE5\13DISHW7\MC900412500[1].wmf"/>
          <p:cNvPicPr/>
          <p:nvPr/>
        </p:nvPicPr>
        <p:blipFill>
          <a:blip r:embed="rId6">
            <a:extLst/>
          </a:blip>
          <a:stretch>
            <a:fillRect/>
          </a:stretch>
        </p:blipFill>
        <p:spPr>
          <a:xfrm rot="20706456">
            <a:off x="4120517" y="3860193"/>
            <a:ext cx="2292037" cy="937035"/>
          </a:xfrm>
          <a:prstGeom prst="rect">
            <a:avLst/>
          </a:prstGeom>
          <a:ln w="12700">
            <a:miter lim="400000"/>
          </a:ln>
        </p:spPr>
      </p:pic>
      <p:pic>
        <p:nvPicPr>
          <p:cNvPr id="164" name="image41.pdf" descr="C:\Users\Student\AppData\Local\Microsoft\Windows\Temporary Internet Files\Content.IE5\QMG6U86S\MC900371022[1].wmf"/>
          <p:cNvPicPr/>
          <p:nvPr/>
        </p:nvPicPr>
        <p:blipFill>
          <a:blip r:embed="rId7">
            <a:extLst/>
          </a:blip>
          <a:stretch>
            <a:fillRect/>
          </a:stretch>
        </p:blipFill>
        <p:spPr>
          <a:xfrm>
            <a:off x="6934200" y="1752600"/>
            <a:ext cx="1920240" cy="1276503"/>
          </a:xfrm>
          <a:prstGeom prst="rect">
            <a:avLst/>
          </a:prstGeom>
          <a:ln w="12700">
            <a:miter lim="400000"/>
          </a:ln>
        </p:spPr>
      </p:pic>
      <p:pic>
        <p:nvPicPr>
          <p:cNvPr id="165" name="image42.pdf" descr="C:\Users\Student\AppData\Local\Microsoft\Windows\Temporary Internet Files\Content.IE5\BR446QXA\MC900250767[1].wmf"/>
          <p:cNvPicPr/>
          <p:nvPr/>
        </p:nvPicPr>
        <p:blipFill>
          <a:blip r:embed="rId8">
            <a:extLst/>
          </a:blip>
          <a:stretch>
            <a:fillRect/>
          </a:stretch>
        </p:blipFill>
        <p:spPr>
          <a:xfrm>
            <a:off x="5010910" y="5105400"/>
            <a:ext cx="1397435" cy="1698280"/>
          </a:xfrm>
          <a:prstGeom prst="rect">
            <a:avLst/>
          </a:prstGeom>
          <a:ln w="12700">
            <a:miter lim="400000"/>
          </a:ln>
        </p:spPr>
      </p:pic>
      <p:pic>
        <p:nvPicPr>
          <p:cNvPr id="166" name="image43.pdf" descr="C:\Users\Student\AppData\Local\Microsoft\Windows\Temporary Internet Files\Content.IE5\TA57IJRS\MC900340244[1].wmf"/>
          <p:cNvPicPr/>
          <p:nvPr/>
        </p:nvPicPr>
        <p:blipFill>
          <a:blip r:embed="rId9">
            <a:extLst/>
          </a:blip>
          <a:stretch>
            <a:fillRect/>
          </a:stretch>
        </p:blipFill>
        <p:spPr>
          <a:xfrm>
            <a:off x="3542689" y="5023713"/>
            <a:ext cx="1334111" cy="1834287"/>
          </a:xfrm>
          <a:prstGeom prst="rect">
            <a:avLst/>
          </a:prstGeom>
          <a:ln w="12700">
            <a:miter lim="400000"/>
          </a:ln>
        </p:spPr>
      </p:pic>
      <p:pic>
        <p:nvPicPr>
          <p:cNvPr id="167" name="image44.pdf" descr="C:\Users\Student\AppData\Local\Microsoft\Windows\Temporary Internet Files\Content.IE5\TA57IJRS\MC900112970[1].wmf"/>
          <p:cNvPicPr/>
          <p:nvPr/>
        </p:nvPicPr>
        <p:blipFill>
          <a:blip r:embed="rId10">
            <a:extLst/>
          </a:blip>
          <a:stretch>
            <a:fillRect/>
          </a:stretch>
        </p:blipFill>
        <p:spPr>
          <a:xfrm>
            <a:off x="228600" y="4114800"/>
            <a:ext cx="2528787" cy="1439875"/>
          </a:xfrm>
          <a:prstGeom prst="rect">
            <a:avLst/>
          </a:prstGeom>
          <a:ln w="12700">
            <a:miter lim="400000"/>
          </a:ln>
        </p:spPr>
      </p:pic>
      <p:sp>
        <p:nvSpPr>
          <p:cNvPr id="168" name="Shape 168"/>
          <p:cNvSpPr/>
          <p:nvPr/>
        </p:nvSpPr>
        <p:spPr>
          <a:xfrm rot="20537179">
            <a:off x="1828169" y="4286255"/>
            <a:ext cx="591479" cy="358141"/>
          </a:xfrm>
          <a:prstGeom prst="rect">
            <a:avLst/>
          </a:prstGeom>
          <a:ln w="12700">
            <a:miter lim="400000"/>
          </a:ln>
          <a:extLst>
            <a:ext uri="{C572A759-6A51-4108-AA02-DFA0A04FC94B}">
              <ma14:wrappingTextBoxFlag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wrap="none" lIns="45719" rIns="45719">
            <a:spAutoFit/>
          </a:bodyPr>
          <a:lstStyle/>
          <a:p>
            <a:pPr lvl="0"/>
            <a:r>
              <a:t>glass</a:t>
            </a:r>
          </a:p>
        </p:txBody>
      </p:sp>
      <p:pic>
        <p:nvPicPr>
          <p:cNvPr id="169" name="image45.png" descr="C:\Users\Student\AppData\Local\Microsoft\Windows\Temporary Internet Files\Content.IE5\BR446QXA\MC900434769[1].png"/>
          <p:cNvPicPr/>
          <p:nvPr/>
        </p:nvPicPr>
        <p:blipFill>
          <a:blip r:embed="rId11">
            <a:extLst/>
          </a:blip>
          <a:stretch>
            <a:fillRect/>
          </a:stretch>
        </p:blipFill>
        <p:spPr>
          <a:xfrm>
            <a:off x="2362200" y="5715000"/>
            <a:ext cx="990486" cy="990486"/>
          </a:xfrm>
          <a:prstGeom prst="rect">
            <a:avLst/>
          </a:prstGeom>
          <a:ln w="12700">
            <a:miter lim="400000"/>
          </a:ln>
        </p:spPr>
      </p:pic>
      <p:pic>
        <p:nvPicPr>
          <p:cNvPr id="170" name="image46.pdf" descr="C:\Users\Student\AppData\Local\Microsoft\Windows\Temporary Internet Files\Content.IE5\BR446QXA\MC900215941[1].wmf"/>
          <p:cNvPicPr/>
          <p:nvPr/>
        </p:nvPicPr>
        <p:blipFill>
          <a:blip r:embed="rId12">
            <a:extLst/>
          </a:blip>
          <a:stretch>
            <a:fillRect/>
          </a:stretch>
        </p:blipFill>
        <p:spPr>
          <a:xfrm>
            <a:off x="2819400" y="2743200"/>
            <a:ext cx="1302312" cy="1554179"/>
          </a:xfrm>
          <a:prstGeom prst="rect">
            <a:avLst/>
          </a:prstGeom>
          <a:ln w="12700">
            <a:miter lim="400000"/>
          </a:ln>
        </p:spPr>
      </p:pic>
    </p:spTree>
  </p:cSld>
  <p:clrMapOvr>
    <a:masterClrMapping/>
  </p:clrMapOvr>
  <p:transition spd="med"/>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2" name="Shape 172"/>
          <p:cNvSpPr>
            <a:spLocks noGrp="1"/>
          </p:cNvSpPr>
          <p:nvPr>
            <p:ph type="title"/>
          </p:nvPr>
        </p:nvSpPr>
        <p:spPr>
          <a:xfrm>
            <a:off x="457200" y="274638"/>
            <a:ext cx="8229600" cy="1143001"/>
          </a:xfrm>
          <a:prstGeom prst="rect">
            <a:avLst/>
          </a:prstGeom>
        </p:spPr>
        <p:txBody>
          <a:bodyPr/>
          <a:lstStyle/>
          <a:p>
            <a:pPr lvl="0">
              <a:defRPr sz="1800"/>
            </a:pPr>
            <a:r>
              <a:rPr sz="4400"/>
              <a:t>Composting the Do’s and Don’ts</a:t>
            </a:r>
          </a:p>
        </p:txBody>
      </p:sp>
      <p:pic>
        <p:nvPicPr>
          <p:cNvPr id="173" name="image47.jpg" descr="http://feltworks.files.wordpress.com/2010/01/042308_compost.jpg"/>
          <p:cNvPicPr/>
          <p:nvPr/>
        </p:nvPicPr>
        <p:blipFill>
          <a:blip r:embed="rId2">
            <a:extLst/>
          </a:blip>
          <a:stretch>
            <a:fillRect/>
          </a:stretch>
        </p:blipFill>
        <p:spPr>
          <a:xfrm>
            <a:off x="533400" y="1600200"/>
            <a:ext cx="7928851" cy="4419600"/>
          </a:xfrm>
          <a:prstGeom prst="rect">
            <a:avLst/>
          </a:prstGeom>
          <a:ln w="12700">
            <a:miter lim="400000"/>
          </a:ln>
        </p:spPr>
      </p:pic>
    </p:spTree>
  </p:cSld>
  <p:clrMapOvr>
    <a:masterClrMapping/>
  </p:clrMapOvr>
  <p:transition spd="med"/>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 name="Shape 58"/>
          <p:cNvSpPr>
            <a:spLocks noGrp="1"/>
          </p:cNvSpPr>
          <p:nvPr>
            <p:ph type="title"/>
          </p:nvPr>
        </p:nvSpPr>
        <p:spPr>
          <a:xfrm>
            <a:off x="457200" y="274638"/>
            <a:ext cx="8229600" cy="1143001"/>
          </a:xfrm>
          <a:prstGeom prst="rect">
            <a:avLst/>
          </a:prstGeom>
        </p:spPr>
        <p:txBody>
          <a:bodyPr/>
          <a:lstStyle/>
          <a:p>
            <a:pPr lvl="0">
              <a:defRPr sz="1800"/>
            </a:pPr>
            <a:r>
              <a:rPr sz="4400"/>
              <a:t>What is Composting?</a:t>
            </a:r>
          </a:p>
        </p:txBody>
      </p:sp>
      <p:sp>
        <p:nvSpPr>
          <p:cNvPr id="59" name="Shape 59"/>
          <p:cNvSpPr>
            <a:spLocks noGrp="1"/>
          </p:cNvSpPr>
          <p:nvPr>
            <p:ph type="body" idx="1"/>
          </p:nvPr>
        </p:nvSpPr>
        <p:spPr>
          <a:xfrm>
            <a:off x="457200" y="1600200"/>
            <a:ext cx="8229600" cy="4525963"/>
          </a:xfrm>
          <a:prstGeom prst="rect">
            <a:avLst/>
          </a:prstGeom>
        </p:spPr>
        <p:txBody>
          <a:bodyPr/>
          <a:lstStyle/>
          <a:p>
            <a:pPr lvl="0">
              <a:defRPr sz="1800"/>
            </a:pPr>
            <a:r>
              <a:rPr sz="3200"/>
              <a:t>Composting is: </a:t>
            </a:r>
          </a:p>
        </p:txBody>
      </p:sp>
      <p:sp>
        <p:nvSpPr>
          <p:cNvPr id="60" name="Shape 60"/>
          <p:cNvSpPr/>
          <p:nvPr/>
        </p:nvSpPr>
        <p:spPr>
          <a:xfrm>
            <a:off x="914400" y="2438399"/>
            <a:ext cx="7239000" cy="1971041"/>
          </a:xfrm>
          <a:prstGeom prst="rect">
            <a:avLst/>
          </a:prstGeom>
          <a:ln w="12700">
            <a:miter lim="400000"/>
          </a:ln>
          <a:extLst>
            <a:ext uri="{C572A759-6A51-4108-AA02-DFA0A04FC94B}">
              <ma14:wrappingTextBoxFlag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lIns="45719" rIns="45719">
            <a:spAutoFit/>
          </a:bodyPr>
          <a:lstStyle>
            <a:lvl1pPr>
              <a:defRPr sz="3200"/>
            </a:lvl1pPr>
          </a:lstStyle>
          <a:p>
            <a:pPr lvl="0">
              <a:defRPr sz="1800"/>
            </a:pPr>
            <a:r>
              <a:rPr sz="3200"/>
              <a:t>controlling the natural recycling system of decomposition, which converts organic material into a dark soil-like material called compost.   </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5" name="Shape 175"/>
          <p:cNvSpPr>
            <a:spLocks noGrp="1"/>
          </p:cNvSpPr>
          <p:nvPr>
            <p:ph type="title"/>
          </p:nvPr>
        </p:nvSpPr>
        <p:spPr>
          <a:xfrm>
            <a:off x="457200" y="274638"/>
            <a:ext cx="8229600" cy="1143001"/>
          </a:xfrm>
          <a:prstGeom prst="rect">
            <a:avLst/>
          </a:prstGeom>
        </p:spPr>
        <p:txBody>
          <a:bodyPr/>
          <a:lstStyle/>
          <a:p>
            <a:pPr lvl="0">
              <a:defRPr sz="1800"/>
            </a:pPr>
            <a:r>
              <a:rPr sz="4400"/>
              <a:t>Summary of Composting</a:t>
            </a:r>
          </a:p>
        </p:txBody>
      </p:sp>
      <p:sp>
        <p:nvSpPr>
          <p:cNvPr id="176" name="Shape 176"/>
          <p:cNvSpPr>
            <a:spLocks noGrp="1"/>
          </p:cNvSpPr>
          <p:nvPr>
            <p:ph type="body" idx="1"/>
          </p:nvPr>
        </p:nvSpPr>
        <p:spPr>
          <a:xfrm>
            <a:off x="457200" y="1219200"/>
            <a:ext cx="8229600" cy="4525963"/>
          </a:xfrm>
          <a:prstGeom prst="rect">
            <a:avLst/>
          </a:prstGeom>
        </p:spPr>
        <p:txBody>
          <a:bodyPr/>
          <a:lstStyle/>
          <a:p>
            <a:pPr marL="0" lvl="0" indent="0">
              <a:lnSpc>
                <a:spcPct val="80000"/>
              </a:lnSpc>
              <a:spcBef>
                <a:spcPts val="500"/>
              </a:spcBef>
              <a:buSzTx/>
              <a:buNone/>
              <a:defRPr sz="1800"/>
            </a:pPr>
            <a:endParaRPr sz="2400"/>
          </a:p>
          <a:p>
            <a:pPr marL="742950" lvl="1" indent="-285750">
              <a:lnSpc>
                <a:spcPct val="80000"/>
              </a:lnSpc>
              <a:spcBef>
                <a:spcPts val="500"/>
              </a:spcBef>
              <a:defRPr sz="1800"/>
            </a:pPr>
            <a:r>
              <a:rPr sz="2100"/>
              <a:t>Composting is the managed accelerated decomposition of plant-based matter. </a:t>
            </a:r>
          </a:p>
          <a:p>
            <a:pPr marL="742950" lvl="1" indent="-285750">
              <a:lnSpc>
                <a:spcPct val="80000"/>
              </a:lnSpc>
              <a:spcBef>
                <a:spcPts val="500"/>
              </a:spcBef>
              <a:defRPr sz="1800"/>
            </a:pPr>
            <a:r>
              <a:rPr sz="2100"/>
              <a:t>A productive compost pile is built with layers, is turned (to add air) regularly, and is kept uniformly damp (NOT WET) so that consumers living in the pile can grow and reproduce. </a:t>
            </a:r>
          </a:p>
          <a:p>
            <a:pPr marL="742950" lvl="1" indent="-285750">
              <a:lnSpc>
                <a:spcPct val="80000"/>
              </a:lnSpc>
              <a:spcBef>
                <a:spcPts val="500"/>
              </a:spcBef>
              <a:defRPr sz="1800"/>
            </a:pPr>
            <a:r>
              <a:rPr sz="2100"/>
              <a:t>Decomposition is the breaking down of once living matter into soil, air, and water. </a:t>
            </a:r>
          </a:p>
          <a:p>
            <a:pPr marL="742950" lvl="1" indent="-285750">
              <a:lnSpc>
                <a:spcPct val="80000"/>
              </a:lnSpc>
              <a:spcBef>
                <a:spcPts val="500"/>
              </a:spcBef>
              <a:defRPr sz="1800"/>
            </a:pPr>
            <a:r>
              <a:rPr sz="2100"/>
              <a:t> The Nitrogen Cycle ~ nitrogen (an important nutrient for growth) cycles through the living and nonliving components of a compost pile. </a:t>
            </a:r>
          </a:p>
          <a:p>
            <a:pPr marL="742950" lvl="1" indent="-285750">
              <a:lnSpc>
                <a:spcPct val="80000"/>
              </a:lnSpc>
              <a:spcBef>
                <a:spcPts val="500"/>
              </a:spcBef>
              <a:defRPr sz="1800"/>
            </a:pPr>
            <a:r>
              <a:rPr sz="2100"/>
              <a:t>The Food Web of the Compost Pile shows how a compost pile decomposes because a food web of living organisms feed on organic waste and each other to survive.  </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78" name="image48.pdf" descr="C:\Users\Student\AppData\Local\Microsoft\Windows\Temporary Internet Files\Content.IE5\QMG6U86S\MC900231437[1].wmf"/>
          <p:cNvPicPr/>
          <p:nvPr/>
        </p:nvPicPr>
        <p:blipFill>
          <a:blip r:embed="rId2">
            <a:extLst/>
          </a:blip>
          <a:stretch>
            <a:fillRect/>
          </a:stretch>
        </p:blipFill>
        <p:spPr>
          <a:xfrm>
            <a:off x="914400" y="1143000"/>
            <a:ext cx="2423311" cy="2352393"/>
          </a:xfrm>
          <a:prstGeom prst="rect">
            <a:avLst/>
          </a:prstGeom>
          <a:ln w="12700">
            <a:miter lim="400000"/>
          </a:ln>
        </p:spPr>
      </p:pic>
      <p:pic>
        <p:nvPicPr>
          <p:cNvPr id="179" name="image49.pdf" descr="C:\Users\Student\AppData\Local\Microsoft\Windows\Temporary Internet Files\Content.IE5\13DISHW7\MC900441876[1].wmf"/>
          <p:cNvPicPr/>
          <p:nvPr/>
        </p:nvPicPr>
        <p:blipFill>
          <a:blip r:embed="rId3">
            <a:extLst/>
          </a:blip>
          <a:stretch>
            <a:fillRect/>
          </a:stretch>
        </p:blipFill>
        <p:spPr>
          <a:xfrm>
            <a:off x="3886200" y="609600"/>
            <a:ext cx="1631950" cy="1911350"/>
          </a:xfrm>
          <a:prstGeom prst="rect">
            <a:avLst/>
          </a:prstGeom>
          <a:ln w="12700">
            <a:miter lim="400000"/>
          </a:ln>
        </p:spPr>
      </p:pic>
      <p:pic>
        <p:nvPicPr>
          <p:cNvPr id="180" name="image50.jpg" descr="C:\Users\Student\AppData\Local\Microsoft\Windows\Temporary Internet Files\Content.IE5\BR446QXA\MC900437334[1].jpg"/>
          <p:cNvPicPr/>
          <p:nvPr/>
        </p:nvPicPr>
        <p:blipFill>
          <a:blip r:embed="rId4">
            <a:extLst/>
          </a:blip>
          <a:stretch>
            <a:fillRect/>
          </a:stretch>
        </p:blipFill>
        <p:spPr>
          <a:xfrm>
            <a:off x="6324600" y="1066800"/>
            <a:ext cx="1983088" cy="1981200"/>
          </a:xfrm>
          <a:prstGeom prst="rect">
            <a:avLst/>
          </a:prstGeom>
          <a:ln w="12700">
            <a:miter lim="400000"/>
          </a:ln>
        </p:spPr>
      </p:pic>
      <p:pic>
        <p:nvPicPr>
          <p:cNvPr id="181" name="image51.jpg" descr="http://ts2.mm.bing.net/images/thumbnail.aspx?q=1036974955313&amp;id=0327ba8a8ed4cd0a835d543196a76942&amp;url=http%3a%2f%2fsouthgippsland.wordpress.com%2ffiles%2f2008%2f05%2ffosterprimary_159.jpg%3fw%3d840"/>
          <p:cNvPicPr/>
          <p:nvPr/>
        </p:nvPicPr>
        <p:blipFill>
          <a:blip r:embed="rId5">
            <a:extLst/>
          </a:blip>
          <a:stretch>
            <a:fillRect/>
          </a:stretch>
        </p:blipFill>
        <p:spPr>
          <a:xfrm rot="20298311">
            <a:off x="6368758" y="4443543"/>
            <a:ext cx="2534011" cy="1790702"/>
          </a:xfrm>
          <a:prstGeom prst="rect">
            <a:avLst/>
          </a:prstGeom>
          <a:ln w="63500" cap="rnd">
            <a:solidFill>
              <a:srgbClr val="333333"/>
            </a:solidFill>
          </a:ln>
          <a:effectLst>
            <a:outerShdw blurRad="381000" dist="292100" dir="5400000" rotWithShape="0">
              <a:srgbClr val="000000">
                <a:alpha val="22000"/>
              </a:srgbClr>
            </a:outerShdw>
          </a:effectLst>
        </p:spPr>
      </p:pic>
      <p:pic>
        <p:nvPicPr>
          <p:cNvPr id="182" name="image52.jpg" descr="http://ts1.mm.bing.net/images/thumbnail.aspx?q=1023378457008&amp;id=64f694c0ef0126f9903a1b21790fe11c&amp;url=http%3a%2f%2fwww.hardware2u.com.au%2fcomponents%2fcom_virtuemart%2fshop_image%2fproduct%2f435L_COMPOST_BIN_4d7048f1783b7.jpg"/>
          <p:cNvPicPr/>
          <p:nvPr/>
        </p:nvPicPr>
        <p:blipFill>
          <a:blip r:embed="rId6">
            <a:extLst/>
          </a:blip>
          <a:stretch>
            <a:fillRect/>
          </a:stretch>
        </p:blipFill>
        <p:spPr>
          <a:xfrm>
            <a:off x="3048000" y="4243018"/>
            <a:ext cx="2362200" cy="2614983"/>
          </a:xfrm>
          <a:prstGeom prst="rect">
            <a:avLst/>
          </a:prstGeom>
          <a:ln w="12700">
            <a:miter lim="400000"/>
          </a:ln>
        </p:spPr>
      </p:pic>
      <p:pic>
        <p:nvPicPr>
          <p:cNvPr id="183" name="image53.pdf" descr="C:\Users\Student\AppData\Local\Microsoft\Windows\Temporary Internet Files\Content.IE5\QMG6U86S\MC900001083[1].wmf"/>
          <p:cNvPicPr/>
          <p:nvPr/>
        </p:nvPicPr>
        <p:blipFill>
          <a:blip r:embed="rId7">
            <a:extLst/>
          </a:blip>
          <a:stretch>
            <a:fillRect/>
          </a:stretch>
        </p:blipFill>
        <p:spPr>
          <a:xfrm>
            <a:off x="609600" y="4114800"/>
            <a:ext cx="1388975" cy="1839773"/>
          </a:xfrm>
          <a:prstGeom prst="rect">
            <a:avLst/>
          </a:prstGeom>
          <a:ln w="12700">
            <a:miter lim="400000"/>
          </a:ln>
        </p:spPr>
      </p:pic>
      <p:sp>
        <p:nvSpPr>
          <p:cNvPr id="184" name="Shape 184"/>
          <p:cNvSpPr/>
          <p:nvPr/>
        </p:nvSpPr>
        <p:spPr>
          <a:xfrm rot="1274051">
            <a:off x="5625567" y="694680"/>
            <a:ext cx="990601" cy="533401"/>
          </a:xfrm>
          <a:prstGeom prst="rightArrow">
            <a:avLst>
              <a:gd name="adj1" fmla="val 50000"/>
              <a:gd name="adj2" fmla="val 50000"/>
            </a:avLst>
          </a:prstGeom>
          <a:solidFill>
            <a:srgbClr val="9BBB59"/>
          </a:solidFill>
          <a:ln w="25400">
            <a:solidFill/>
          </a:ln>
        </p:spPr>
        <p:txBody>
          <a:bodyPr lIns="0" tIns="0" rIns="0" bIns="0" anchor="ctr"/>
          <a:lstStyle/>
          <a:p>
            <a:pPr lvl="0" algn="ctr">
              <a:defRPr>
                <a:solidFill>
                  <a:srgbClr val="FFFFFF"/>
                </a:solidFill>
              </a:defRPr>
            </a:pPr>
            <a:endParaRPr/>
          </a:p>
        </p:txBody>
      </p:sp>
      <p:sp>
        <p:nvSpPr>
          <p:cNvPr id="185" name="Shape 185"/>
          <p:cNvSpPr/>
          <p:nvPr/>
        </p:nvSpPr>
        <p:spPr>
          <a:xfrm rot="4823022">
            <a:off x="7496358" y="3400231"/>
            <a:ext cx="990601" cy="533401"/>
          </a:xfrm>
          <a:prstGeom prst="rightArrow">
            <a:avLst>
              <a:gd name="adj1" fmla="val 50000"/>
              <a:gd name="adj2" fmla="val 50000"/>
            </a:avLst>
          </a:prstGeom>
          <a:solidFill>
            <a:srgbClr val="9BBB59"/>
          </a:solidFill>
          <a:ln w="25400">
            <a:solidFill/>
          </a:ln>
        </p:spPr>
        <p:txBody>
          <a:bodyPr lIns="0" tIns="0" rIns="0" bIns="0" anchor="ctr"/>
          <a:lstStyle/>
          <a:p>
            <a:pPr lvl="0" algn="ctr">
              <a:defRPr>
                <a:solidFill>
                  <a:srgbClr val="FFFFFF"/>
                </a:solidFill>
              </a:defRPr>
            </a:pPr>
            <a:endParaRPr/>
          </a:p>
        </p:txBody>
      </p:sp>
      <p:sp>
        <p:nvSpPr>
          <p:cNvPr id="186" name="Shape 186"/>
          <p:cNvSpPr/>
          <p:nvPr/>
        </p:nvSpPr>
        <p:spPr>
          <a:xfrm rot="20404316">
            <a:off x="2488481" y="638160"/>
            <a:ext cx="1155559" cy="533401"/>
          </a:xfrm>
          <a:prstGeom prst="rightArrow">
            <a:avLst>
              <a:gd name="adj1" fmla="val 50000"/>
              <a:gd name="adj2" fmla="val 50000"/>
            </a:avLst>
          </a:prstGeom>
          <a:solidFill>
            <a:srgbClr val="9BBB59"/>
          </a:solidFill>
          <a:ln w="25400">
            <a:solidFill/>
          </a:ln>
        </p:spPr>
        <p:txBody>
          <a:bodyPr lIns="0" tIns="0" rIns="0" bIns="0" anchor="ctr"/>
          <a:lstStyle/>
          <a:p>
            <a:pPr lvl="0" algn="ctr">
              <a:defRPr>
                <a:solidFill>
                  <a:srgbClr val="FFFFFF"/>
                </a:solidFill>
              </a:defRPr>
            </a:pPr>
            <a:endParaRPr/>
          </a:p>
        </p:txBody>
      </p:sp>
      <p:sp>
        <p:nvSpPr>
          <p:cNvPr id="187" name="Shape 187"/>
          <p:cNvSpPr/>
          <p:nvPr/>
        </p:nvSpPr>
        <p:spPr>
          <a:xfrm rot="11805979">
            <a:off x="2109772" y="5772263"/>
            <a:ext cx="1155559" cy="533401"/>
          </a:xfrm>
          <a:prstGeom prst="rightArrow">
            <a:avLst>
              <a:gd name="adj1" fmla="val 50000"/>
              <a:gd name="adj2" fmla="val 50000"/>
            </a:avLst>
          </a:prstGeom>
          <a:solidFill>
            <a:srgbClr val="9BBB59"/>
          </a:solidFill>
          <a:ln w="25400">
            <a:solidFill/>
          </a:ln>
        </p:spPr>
        <p:txBody>
          <a:bodyPr lIns="0" tIns="0" rIns="0" bIns="0" anchor="ctr"/>
          <a:lstStyle/>
          <a:p>
            <a:pPr lvl="0" algn="ctr">
              <a:defRPr>
                <a:solidFill>
                  <a:srgbClr val="FFFFFF"/>
                </a:solidFill>
              </a:defRPr>
            </a:pPr>
            <a:endParaRPr/>
          </a:p>
        </p:txBody>
      </p:sp>
      <p:sp>
        <p:nvSpPr>
          <p:cNvPr id="188" name="Shape 188"/>
          <p:cNvSpPr/>
          <p:nvPr/>
        </p:nvSpPr>
        <p:spPr>
          <a:xfrm rot="17710794">
            <a:off x="-6279" y="3511479"/>
            <a:ext cx="1155558" cy="533401"/>
          </a:xfrm>
          <a:prstGeom prst="rightArrow">
            <a:avLst>
              <a:gd name="adj1" fmla="val 50000"/>
              <a:gd name="adj2" fmla="val 50000"/>
            </a:avLst>
          </a:prstGeom>
          <a:solidFill>
            <a:srgbClr val="9BBB59"/>
          </a:solidFill>
          <a:ln w="25400">
            <a:solidFill/>
          </a:ln>
        </p:spPr>
        <p:txBody>
          <a:bodyPr lIns="0" tIns="0" rIns="0" bIns="0" anchor="ctr"/>
          <a:lstStyle/>
          <a:p>
            <a:pPr lvl="0" algn="ctr">
              <a:defRPr>
                <a:solidFill>
                  <a:srgbClr val="FFFFFF"/>
                </a:solidFill>
              </a:defRPr>
            </a:pPr>
            <a:endParaRPr/>
          </a:p>
        </p:txBody>
      </p:sp>
      <p:sp>
        <p:nvSpPr>
          <p:cNvPr id="189" name="Shape 189"/>
          <p:cNvSpPr/>
          <p:nvPr/>
        </p:nvSpPr>
        <p:spPr>
          <a:xfrm rot="10277082">
            <a:off x="5321060" y="5642240"/>
            <a:ext cx="1155559" cy="533401"/>
          </a:xfrm>
          <a:prstGeom prst="rightArrow">
            <a:avLst>
              <a:gd name="adj1" fmla="val 50000"/>
              <a:gd name="adj2" fmla="val 50000"/>
            </a:avLst>
          </a:prstGeom>
          <a:solidFill>
            <a:srgbClr val="9BBB59"/>
          </a:solidFill>
          <a:ln w="25400">
            <a:solidFill/>
          </a:ln>
        </p:spPr>
        <p:txBody>
          <a:bodyPr lIns="0" tIns="0" rIns="0" bIns="0" anchor="ctr"/>
          <a:lstStyle/>
          <a:p>
            <a:pPr lvl="0" algn="ctr">
              <a:defRPr>
                <a:solidFill>
                  <a:srgbClr val="FFFFFF"/>
                </a:solidFill>
              </a:defRPr>
            </a:pPr>
            <a:endParaRP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1" name="Shape 191"/>
          <p:cNvSpPr>
            <a:spLocks noGrp="1"/>
          </p:cNvSpPr>
          <p:nvPr>
            <p:ph type="title"/>
          </p:nvPr>
        </p:nvSpPr>
        <p:spPr>
          <a:xfrm>
            <a:off x="457200" y="274638"/>
            <a:ext cx="8229600" cy="1143001"/>
          </a:xfrm>
          <a:prstGeom prst="rect">
            <a:avLst/>
          </a:prstGeom>
        </p:spPr>
        <p:txBody>
          <a:bodyPr/>
          <a:lstStyle/>
          <a:p>
            <a:pPr lvl="0">
              <a:defRPr sz="1800"/>
            </a:pPr>
            <a:r>
              <a:rPr sz="4400"/>
              <a:t>Why Compost?</a:t>
            </a:r>
          </a:p>
        </p:txBody>
      </p:sp>
      <p:sp>
        <p:nvSpPr>
          <p:cNvPr id="192" name="Shape 192"/>
          <p:cNvSpPr>
            <a:spLocks noGrp="1"/>
          </p:cNvSpPr>
          <p:nvPr>
            <p:ph type="body" idx="1"/>
          </p:nvPr>
        </p:nvSpPr>
        <p:spPr>
          <a:xfrm>
            <a:off x="457200" y="1600200"/>
            <a:ext cx="8229600" cy="4525963"/>
          </a:xfrm>
          <a:prstGeom prst="rect">
            <a:avLst/>
          </a:prstGeom>
        </p:spPr>
        <p:txBody>
          <a:bodyPr/>
          <a:lstStyle/>
          <a:p>
            <a:pPr marL="0" lvl="0" indent="0">
              <a:lnSpc>
                <a:spcPct val="80000"/>
              </a:lnSpc>
              <a:spcBef>
                <a:spcPts val="500"/>
              </a:spcBef>
              <a:buSzTx/>
              <a:buNone/>
              <a:defRPr sz="1800"/>
            </a:pPr>
            <a:r>
              <a:rPr sz="2400"/>
              <a:t>By composting we: </a:t>
            </a:r>
          </a:p>
          <a:p>
            <a:pPr marL="0" lvl="1" indent="457200">
              <a:lnSpc>
                <a:spcPct val="80000"/>
              </a:lnSpc>
              <a:spcBef>
                <a:spcPts val="500"/>
              </a:spcBef>
              <a:buSzTx/>
              <a:buNone/>
              <a:defRPr sz="1800"/>
            </a:pPr>
            <a:r>
              <a:rPr sz="2100" b="1"/>
              <a:t>reduce landfill space used. </a:t>
            </a:r>
            <a:r>
              <a:rPr sz="2100"/>
              <a:t>Leaves are not hauled to a landfill, but composted into nutrient-rich soil instead. </a:t>
            </a:r>
          </a:p>
          <a:p>
            <a:pPr marL="0" lvl="1" indent="457200">
              <a:lnSpc>
                <a:spcPct val="80000"/>
              </a:lnSpc>
              <a:spcBef>
                <a:spcPts val="500"/>
              </a:spcBef>
              <a:buSzTx/>
              <a:buNone/>
              <a:defRPr sz="1800"/>
            </a:pPr>
            <a:r>
              <a:rPr sz="2100" b="1"/>
              <a:t>save energy while reducing pollution. </a:t>
            </a:r>
            <a:r>
              <a:rPr sz="2100"/>
              <a:t>Fewer trucks are needed to haul waste.  Fewer factories are needed to produce chemical lawn/garden/plant fertilizers. </a:t>
            </a:r>
          </a:p>
          <a:p>
            <a:pPr marL="0" lvl="1" indent="457200">
              <a:lnSpc>
                <a:spcPct val="80000"/>
              </a:lnSpc>
              <a:spcBef>
                <a:spcPts val="500"/>
              </a:spcBef>
              <a:buSzTx/>
              <a:buNone/>
              <a:defRPr sz="1800"/>
            </a:pPr>
            <a:r>
              <a:rPr sz="2100" b="1"/>
              <a:t>save money. </a:t>
            </a:r>
            <a:r>
              <a:rPr sz="2100"/>
              <a:t>Waste hauling fees are lower and less money is spent to buy fertilizer for lawns and plants. </a:t>
            </a:r>
          </a:p>
          <a:p>
            <a:pPr marL="0" lvl="1" indent="457200">
              <a:lnSpc>
                <a:spcPct val="80000"/>
              </a:lnSpc>
              <a:spcBef>
                <a:spcPts val="500"/>
              </a:spcBef>
              <a:buSzTx/>
              <a:buNone/>
              <a:defRPr sz="1800"/>
            </a:pPr>
            <a:r>
              <a:rPr sz="2100" b="1"/>
              <a:t>get exercise. </a:t>
            </a:r>
            <a:r>
              <a:rPr sz="2100"/>
              <a:t>Turning a compost pile is aerobic for the consumers in the pile as well as you!  Think of it as Environmental Jazzercize! </a:t>
            </a:r>
          </a:p>
          <a:p>
            <a:pPr marL="0" lvl="0" indent="0">
              <a:lnSpc>
                <a:spcPct val="80000"/>
              </a:lnSpc>
              <a:spcBef>
                <a:spcPts val="500"/>
              </a:spcBef>
              <a:buSzTx/>
              <a:buNone/>
              <a:defRPr sz="1800"/>
            </a:pPr>
            <a:r>
              <a:rPr sz="2400"/>
              <a:t>       </a:t>
            </a:r>
            <a:r>
              <a:rPr sz="2200" b="1"/>
              <a:t>Produce valuable soil </a:t>
            </a:r>
            <a:r>
              <a:rPr sz="2000"/>
              <a:t>supplement; return organic matter to soil</a:t>
            </a:r>
            <a:endParaRPr sz="2400"/>
          </a:p>
          <a:p>
            <a:pPr marL="0" lvl="0" indent="0">
              <a:lnSpc>
                <a:spcPct val="80000"/>
              </a:lnSpc>
              <a:spcBef>
                <a:spcPts val="500"/>
              </a:spcBef>
              <a:buSzTx/>
              <a:buNone/>
              <a:defRPr sz="1800"/>
            </a:pPr>
            <a:r>
              <a:rPr sz="2400"/>
              <a:t>       </a:t>
            </a:r>
            <a:r>
              <a:rPr sz="2200" b="1"/>
              <a:t>Save</a:t>
            </a:r>
            <a:r>
              <a:rPr sz="2400"/>
              <a:t> </a:t>
            </a:r>
            <a:r>
              <a:rPr sz="2000"/>
              <a:t>on not having to buy bags</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 name="Shape 194"/>
          <p:cNvSpPr>
            <a:spLocks noGrp="1"/>
          </p:cNvSpPr>
          <p:nvPr>
            <p:ph type="title"/>
          </p:nvPr>
        </p:nvSpPr>
        <p:spPr>
          <a:xfrm>
            <a:off x="457200" y="274638"/>
            <a:ext cx="8229600" cy="1143001"/>
          </a:xfrm>
          <a:prstGeom prst="rect">
            <a:avLst/>
          </a:prstGeom>
        </p:spPr>
        <p:txBody>
          <a:bodyPr/>
          <a:lstStyle/>
          <a:p>
            <a:pPr lvl="0">
              <a:defRPr sz="1800"/>
            </a:pPr>
            <a:r>
              <a:rPr sz="4400"/>
              <a:t>Ending Results</a:t>
            </a:r>
          </a:p>
        </p:txBody>
      </p:sp>
      <p:pic>
        <p:nvPicPr>
          <p:cNvPr id="195" name="image54.jpg" descr="http://ts2.mm.bing.net/images/thumbnail.aspx?q=1019797898185&amp;id=79f82f9ca4ed9e21c6e6648b65f20c21&amp;url=http%3a%2f%2fwww.lovetextures.com%2fwp-content%2fuploads%2f2009%2f05%2ftextures-58-l.jpg"/>
          <p:cNvPicPr/>
          <p:nvPr/>
        </p:nvPicPr>
        <p:blipFill>
          <a:blip r:embed="rId2">
            <a:extLst/>
          </a:blip>
          <a:stretch>
            <a:fillRect/>
          </a:stretch>
        </p:blipFill>
        <p:spPr>
          <a:xfrm>
            <a:off x="0" y="533400"/>
            <a:ext cx="2852928" cy="2438400"/>
          </a:xfrm>
          <a:prstGeom prst="rect">
            <a:avLst/>
          </a:prstGeom>
          <a:ln w="12700">
            <a:miter lim="400000"/>
          </a:ln>
        </p:spPr>
      </p:pic>
      <p:pic>
        <p:nvPicPr>
          <p:cNvPr id="196" name="image55.jpg" descr="http://ts3.mm.bing.net/images/thumbnail.aspx?q=994931904374&amp;id=2798fb9df094b20a60c6c96d392d0a96&amp;url=http%3a%2f%2fwww.ijams.org%2flibrary%2fCompost_149637741966.png"/>
          <p:cNvPicPr/>
          <p:nvPr/>
        </p:nvPicPr>
        <p:blipFill>
          <a:blip r:embed="rId3">
            <a:extLst/>
          </a:blip>
          <a:stretch>
            <a:fillRect/>
          </a:stretch>
        </p:blipFill>
        <p:spPr>
          <a:xfrm>
            <a:off x="3124200" y="2514600"/>
            <a:ext cx="2857500" cy="2286001"/>
          </a:xfrm>
          <a:prstGeom prst="rect">
            <a:avLst/>
          </a:prstGeom>
          <a:ln w="12700">
            <a:miter lim="400000"/>
          </a:ln>
        </p:spPr>
      </p:pic>
      <p:pic>
        <p:nvPicPr>
          <p:cNvPr id="197" name="image56.jpg" descr="http://ts2.mm.bing.net/images/thumbnail.aspx?q=1147483136549&amp;id=263e10bb1863b4a910db6a541af68c8d&amp;url=http%3a%2f%2fwww.gregshauling.com%2fimages%2fcompost.jpg"/>
          <p:cNvPicPr/>
          <p:nvPr/>
        </p:nvPicPr>
        <p:blipFill>
          <a:blip r:embed="rId4">
            <a:extLst/>
          </a:blip>
          <a:stretch>
            <a:fillRect/>
          </a:stretch>
        </p:blipFill>
        <p:spPr>
          <a:xfrm>
            <a:off x="6096000" y="4572000"/>
            <a:ext cx="2857500" cy="2143125"/>
          </a:xfrm>
          <a:prstGeom prst="rect">
            <a:avLst/>
          </a:prstGeom>
          <a:ln w="12700">
            <a:miter lim="400000"/>
          </a:ln>
        </p:spPr>
      </p:pic>
      <p:pic>
        <p:nvPicPr>
          <p:cNvPr id="198" name="image8.jpg" descr="http://ts4.mm.bing.net/images/thumbnail.aspx?q=1032504291495&amp;id=523c35c436b1664a6958d4f8408c9c5a&amp;url=http%3a%2f%2fbertuahagroorganics.com%2fimages%2fVermicompost-close-up-HQ.jpg"/>
          <p:cNvPicPr/>
          <p:nvPr/>
        </p:nvPicPr>
        <p:blipFill>
          <a:blip r:embed="rId5">
            <a:extLst/>
          </a:blip>
          <a:stretch>
            <a:fillRect/>
          </a:stretch>
        </p:blipFill>
        <p:spPr>
          <a:xfrm>
            <a:off x="6248400" y="533400"/>
            <a:ext cx="2705100" cy="2209800"/>
          </a:xfrm>
          <a:prstGeom prst="rect">
            <a:avLst/>
          </a:prstGeom>
          <a:ln w="12700">
            <a:miter lim="400000"/>
          </a:ln>
        </p:spPr>
      </p:pic>
      <p:pic>
        <p:nvPicPr>
          <p:cNvPr id="199" name="image57.jpg" descr="http://ts3.mm.bing.net/images/thumbnail.aspx?q=1004177797942&amp;id=4338315ebd8bda305c3647ed9efecaff&amp;url=http%3a%2f%2fwww.earthtimes.org%2fnewsimage%2forganic-burials-corpse-compost.jpg"/>
          <p:cNvPicPr/>
          <p:nvPr/>
        </p:nvPicPr>
        <p:blipFill>
          <a:blip r:embed="rId6">
            <a:extLst/>
          </a:blip>
          <a:stretch>
            <a:fillRect/>
          </a:stretch>
        </p:blipFill>
        <p:spPr>
          <a:xfrm>
            <a:off x="228600" y="4848223"/>
            <a:ext cx="2857500" cy="2009777"/>
          </a:xfrm>
          <a:prstGeom prst="rect">
            <a:avLst/>
          </a:prstGeom>
          <a:ln w="12700">
            <a:miter lim="400000"/>
          </a:ln>
        </p:spPr>
      </p:pic>
    </p:spTree>
  </p:cSld>
  <p:clrMapOvr>
    <a:masterClrMapping/>
  </p:clrMapOvr>
  <p:transition spd="med"/>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 name="Shape 62"/>
          <p:cNvSpPr>
            <a:spLocks noGrp="1"/>
          </p:cNvSpPr>
          <p:nvPr>
            <p:ph type="title"/>
          </p:nvPr>
        </p:nvSpPr>
        <p:spPr>
          <a:xfrm>
            <a:off x="457200" y="152400"/>
            <a:ext cx="8229600" cy="1143000"/>
          </a:xfrm>
          <a:prstGeom prst="rect">
            <a:avLst/>
          </a:prstGeom>
        </p:spPr>
        <p:txBody>
          <a:bodyPr/>
          <a:lstStyle/>
          <a:p>
            <a:pPr lvl="0">
              <a:defRPr sz="1800"/>
            </a:pPr>
            <a:r>
              <a:rPr sz="4400"/>
              <a:t>This is what compost looks like:</a:t>
            </a:r>
          </a:p>
        </p:txBody>
      </p:sp>
      <p:pic>
        <p:nvPicPr>
          <p:cNvPr id="63" name="image3.jpg" descr="http://ts4.mm.bing.net/images/thumbnail.aspx?q=1017199604907&amp;id=63b1d90c42e029a58c073e5b97412190&amp;url=http%3a%2f%2fwww.gilroydispatch.com%2fcontent%2fimg%2ff132252%2fCompost-jmm.jpg"/>
          <p:cNvPicPr/>
          <p:nvPr/>
        </p:nvPicPr>
        <p:blipFill>
          <a:blip r:embed="rId2">
            <a:extLst/>
          </a:blip>
          <a:stretch>
            <a:fillRect/>
          </a:stretch>
        </p:blipFill>
        <p:spPr>
          <a:xfrm>
            <a:off x="152400" y="4572000"/>
            <a:ext cx="2655199" cy="2000250"/>
          </a:xfrm>
          <a:prstGeom prst="rect">
            <a:avLst/>
          </a:prstGeom>
          <a:ln w="12700">
            <a:miter lim="400000"/>
          </a:ln>
        </p:spPr>
      </p:pic>
      <p:sp>
        <p:nvSpPr>
          <p:cNvPr id="64" name="Shape 64"/>
          <p:cNvSpPr/>
          <p:nvPr/>
        </p:nvSpPr>
        <p:spPr>
          <a:xfrm>
            <a:off x="6781800" y="1371599"/>
            <a:ext cx="1705680" cy="358141"/>
          </a:xfrm>
          <a:prstGeom prst="rect">
            <a:avLst/>
          </a:prstGeom>
          <a:ln w="12700">
            <a:miter lim="400000"/>
          </a:ln>
          <a:extLst>
            <a:ext uri="{C572A759-6A51-4108-AA02-DFA0A04FC94B}">
              <ma14:wrappingTextBoxFlag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wrap="none" lIns="45719" rIns="45719">
            <a:spAutoFit/>
          </a:bodyPr>
          <a:lstStyle/>
          <a:p>
            <a:pPr lvl="0"/>
            <a:r>
              <a:t>Alaska Compost</a:t>
            </a:r>
          </a:p>
        </p:txBody>
      </p:sp>
      <p:pic>
        <p:nvPicPr>
          <p:cNvPr id="65" name="image4.jpg" descr="http://ts1.mm.bing.net/images/thumbnail.aspx?q=992775842652&amp;id=892136d9fd5bfb0972a414f0dac39d39&amp;url=http%3a%2f%2fshanegenziuk.files.wordpress.com%2f2010%2f10%2fcompost-bin.jpg"/>
          <p:cNvPicPr/>
          <p:nvPr/>
        </p:nvPicPr>
        <p:blipFill>
          <a:blip r:embed="rId3">
            <a:extLst/>
          </a:blip>
          <a:stretch>
            <a:fillRect/>
          </a:stretch>
        </p:blipFill>
        <p:spPr>
          <a:xfrm>
            <a:off x="6248400" y="4800600"/>
            <a:ext cx="2336800" cy="1752600"/>
          </a:xfrm>
          <a:prstGeom prst="rect">
            <a:avLst/>
          </a:prstGeom>
          <a:ln w="12700">
            <a:miter lim="400000"/>
          </a:ln>
        </p:spPr>
      </p:pic>
      <p:sp>
        <p:nvSpPr>
          <p:cNvPr id="66" name="Shape 66"/>
          <p:cNvSpPr/>
          <p:nvPr/>
        </p:nvSpPr>
        <p:spPr>
          <a:xfrm>
            <a:off x="6019799" y="4419599"/>
            <a:ext cx="2811399" cy="358141"/>
          </a:xfrm>
          <a:prstGeom prst="rect">
            <a:avLst/>
          </a:prstGeom>
          <a:ln w="12700">
            <a:miter lim="400000"/>
          </a:ln>
          <a:extLst>
            <a:ext uri="{C572A759-6A51-4108-AA02-DFA0A04FC94B}">
              <ma14:wrappingTextBoxFlag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wrap="none" lIns="45719" rIns="45719">
            <a:spAutoFit/>
          </a:bodyPr>
          <a:lstStyle/>
          <a:p>
            <a:pPr lvl="0"/>
            <a:r>
              <a:t>Worms and coffee grounds</a:t>
            </a:r>
          </a:p>
        </p:txBody>
      </p:sp>
      <p:sp>
        <p:nvSpPr>
          <p:cNvPr id="67" name="Shape 67"/>
          <p:cNvSpPr/>
          <p:nvPr/>
        </p:nvSpPr>
        <p:spPr>
          <a:xfrm>
            <a:off x="3429000" y="3886199"/>
            <a:ext cx="1967320" cy="358141"/>
          </a:xfrm>
          <a:prstGeom prst="rect">
            <a:avLst/>
          </a:prstGeom>
          <a:ln w="12700">
            <a:miter lim="400000"/>
          </a:ln>
          <a:extLst>
            <a:ext uri="{C572A759-6A51-4108-AA02-DFA0A04FC94B}">
              <ma14:wrappingTextBoxFlag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wrap="none" lIns="45719" rIns="45719">
            <a:spAutoFit/>
          </a:bodyPr>
          <a:lstStyle/>
          <a:p>
            <a:pPr lvl="0"/>
            <a:r>
              <a:t>Mountain compost</a:t>
            </a:r>
          </a:p>
        </p:txBody>
      </p:sp>
      <p:sp>
        <p:nvSpPr>
          <p:cNvPr id="68" name="Shape 68"/>
          <p:cNvSpPr/>
          <p:nvPr/>
        </p:nvSpPr>
        <p:spPr>
          <a:xfrm>
            <a:off x="304800" y="1295399"/>
            <a:ext cx="2514040" cy="358141"/>
          </a:xfrm>
          <a:prstGeom prst="rect">
            <a:avLst/>
          </a:prstGeom>
          <a:ln w="12700">
            <a:miter lim="400000"/>
          </a:ln>
          <a:extLst>
            <a:ext uri="{C572A759-6A51-4108-AA02-DFA0A04FC94B}">
              <ma14:wrappingTextBoxFlag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wrap="none" lIns="45719" rIns="45719">
            <a:spAutoFit/>
          </a:bodyPr>
          <a:lstStyle/>
          <a:p>
            <a:pPr lvl="0"/>
            <a:r>
              <a:t>Vermicompost &amp; worms</a:t>
            </a:r>
          </a:p>
        </p:txBody>
      </p:sp>
      <p:sp>
        <p:nvSpPr>
          <p:cNvPr id="69" name="Shape 69"/>
          <p:cNvSpPr/>
          <p:nvPr/>
        </p:nvSpPr>
        <p:spPr>
          <a:xfrm>
            <a:off x="685799" y="3809999"/>
            <a:ext cx="1604329" cy="358141"/>
          </a:xfrm>
          <a:prstGeom prst="rect">
            <a:avLst/>
          </a:prstGeom>
          <a:ln w="12700">
            <a:miter lim="400000"/>
          </a:ln>
          <a:extLst>
            <a:ext uri="{C572A759-6A51-4108-AA02-DFA0A04FC94B}">
              <ma14:wrappingTextBoxFlag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wrap="none" lIns="45719" rIns="45719">
            <a:spAutoFit/>
          </a:bodyPr>
          <a:lstStyle/>
          <a:p>
            <a:pPr lvl="0"/>
            <a:r>
              <a:t>Winter months</a:t>
            </a:r>
          </a:p>
        </p:txBody>
      </p:sp>
      <p:pic>
        <p:nvPicPr>
          <p:cNvPr id="70" name="image5.jpg" descr="http://ts3.mm.bing.net/images/thumbnail.aspx?q=996283788070&amp;id=fab065fa98cd4d819fc6ea25c1947972&amp;url=http%3a%2f%2fwww.cvwrf.org%2fimages%2fmulch.jpg"/>
          <p:cNvPicPr/>
          <p:nvPr/>
        </p:nvPicPr>
        <p:blipFill>
          <a:blip r:embed="rId4">
            <a:extLst/>
          </a:blip>
          <a:stretch>
            <a:fillRect/>
          </a:stretch>
        </p:blipFill>
        <p:spPr>
          <a:xfrm>
            <a:off x="2971800" y="4305300"/>
            <a:ext cx="2857500" cy="2552700"/>
          </a:xfrm>
          <a:prstGeom prst="rect">
            <a:avLst/>
          </a:prstGeom>
          <a:ln w="12700">
            <a:miter lim="400000"/>
          </a:ln>
        </p:spPr>
      </p:pic>
      <p:pic>
        <p:nvPicPr>
          <p:cNvPr id="71" name="image6.jpg" descr="http://ts3.mm.bing.net/images/thumbnail.aspx?q=1147500502818&amp;id=af0ddb98ee28eedfa9b8855e173c496d&amp;url=http%3a%2f%2fi274.photobucket.com%2falbums%2fjj269%2fbogydave%2f100_6238.jpg"/>
          <p:cNvPicPr/>
          <p:nvPr/>
        </p:nvPicPr>
        <p:blipFill>
          <a:blip r:embed="rId5">
            <a:extLst/>
          </a:blip>
          <a:stretch>
            <a:fillRect/>
          </a:stretch>
        </p:blipFill>
        <p:spPr>
          <a:xfrm>
            <a:off x="6019800" y="1905000"/>
            <a:ext cx="2857500" cy="2143125"/>
          </a:xfrm>
          <a:prstGeom prst="rect">
            <a:avLst/>
          </a:prstGeom>
          <a:ln w="12700">
            <a:miter lim="400000"/>
          </a:ln>
        </p:spPr>
      </p:pic>
      <p:sp>
        <p:nvSpPr>
          <p:cNvPr id="72" name="Shape 72"/>
          <p:cNvSpPr/>
          <p:nvPr/>
        </p:nvSpPr>
        <p:spPr>
          <a:xfrm>
            <a:off x="2743200" y="1066799"/>
            <a:ext cx="3352800" cy="980441"/>
          </a:xfrm>
          <a:prstGeom prst="rect">
            <a:avLst/>
          </a:prstGeom>
          <a:ln w="12700">
            <a:miter lim="400000"/>
          </a:ln>
          <a:extLst>
            <a:ext uri="{C572A759-6A51-4108-AA02-DFA0A04FC94B}">
              <ma14:wrappingTextBoxFlag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lIns="45719" rIns="45719">
            <a:spAutoFit/>
          </a:bodyPr>
          <a:lstStyle/>
          <a:p>
            <a:pPr lvl="0" algn="ctr"/>
            <a:r>
              <a:rPr sz="1600" b="1"/>
              <a:t>Mushroom compost</a:t>
            </a:r>
            <a:br>
              <a:rPr sz="1600" b="1"/>
            </a:br>
            <a:r>
              <a:rPr sz="1600"/>
              <a:t> </a:t>
            </a:r>
            <a:r>
              <a:rPr sz="1400"/>
              <a:t>contains composted down horse manure and soil conditioner.</a:t>
            </a:r>
            <a:br>
              <a:rPr sz="1400"/>
            </a:br>
            <a:r>
              <a:rPr sz="1400"/>
              <a:t>also used for tree planting and bagging.</a:t>
            </a:r>
          </a:p>
        </p:txBody>
      </p:sp>
      <p:pic>
        <p:nvPicPr>
          <p:cNvPr id="73" name="image7.jpg" descr="http://ts1.mm.bing.net/images/thumbnail.aspx?q=1051760658112&amp;id=f6acaf5ff3d847aa017c5dbb0e47187e&amp;url=http%3a%2f%2fwww.topsoilsupplies.co.uk%2fen%2fmedia%2fcatalog%2fproduct%2fcache%2f1%2fimage%2f9df78eab33525d08d6e5fb8d27136e95%2fd%2fs%2fdscf0067_2.jpg"/>
          <p:cNvPicPr/>
          <p:nvPr/>
        </p:nvPicPr>
        <p:blipFill>
          <a:blip r:embed="rId6">
            <a:extLst/>
          </a:blip>
          <a:stretch>
            <a:fillRect/>
          </a:stretch>
        </p:blipFill>
        <p:spPr>
          <a:xfrm>
            <a:off x="3200400" y="1981200"/>
            <a:ext cx="2438400" cy="1828800"/>
          </a:xfrm>
          <a:prstGeom prst="rect">
            <a:avLst/>
          </a:prstGeom>
          <a:ln w="12700">
            <a:miter lim="400000"/>
          </a:ln>
        </p:spPr>
      </p:pic>
      <p:pic>
        <p:nvPicPr>
          <p:cNvPr id="74" name="image8.jpg" descr="http://ts4.mm.bing.net/images/thumbnail.aspx?q=1032504291495&amp;id=523c35c436b1664a6958d4f8408c9c5a&amp;url=http%3a%2f%2fbertuahagroorganics.com%2fimages%2fVermicompost-close-up-HQ.jpg"/>
          <p:cNvPicPr/>
          <p:nvPr/>
        </p:nvPicPr>
        <p:blipFill>
          <a:blip r:embed="rId7">
            <a:extLst/>
          </a:blip>
          <a:stretch>
            <a:fillRect/>
          </a:stretch>
        </p:blipFill>
        <p:spPr>
          <a:xfrm>
            <a:off x="152400" y="1876424"/>
            <a:ext cx="2552700" cy="1857376"/>
          </a:xfrm>
          <a:prstGeom prst="rect">
            <a:avLst/>
          </a:prstGeom>
          <a:ln w="12700">
            <a:miter lim="400000"/>
          </a:ln>
        </p:spPr>
      </p:pic>
    </p:spTree>
  </p:cSld>
  <p:clrMapOvr>
    <a:masterClrMapping/>
  </p:clrMapOvr>
  <p:transition spd="med"/>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 name="Shape 76"/>
          <p:cNvSpPr>
            <a:spLocks noGrp="1"/>
          </p:cNvSpPr>
          <p:nvPr>
            <p:ph type="title"/>
          </p:nvPr>
        </p:nvSpPr>
        <p:spPr>
          <a:xfrm>
            <a:off x="457200" y="274638"/>
            <a:ext cx="8229600" cy="1143001"/>
          </a:xfrm>
          <a:prstGeom prst="rect">
            <a:avLst/>
          </a:prstGeom>
        </p:spPr>
        <p:txBody>
          <a:bodyPr/>
          <a:lstStyle/>
          <a:p>
            <a:pPr lvl="0" defTabSz="832104">
              <a:defRPr sz="1800"/>
            </a:pPr>
            <a:r>
              <a:rPr sz="3549"/>
              <a:t>Decomposition the Process</a:t>
            </a:r>
            <a:br>
              <a:rPr sz="3549"/>
            </a:br>
            <a:r>
              <a:rPr sz="3549"/>
              <a:t>Micro-organisms</a:t>
            </a:r>
          </a:p>
        </p:txBody>
      </p:sp>
      <p:sp>
        <p:nvSpPr>
          <p:cNvPr id="77" name="Shape 77"/>
          <p:cNvSpPr>
            <a:spLocks noGrp="1"/>
          </p:cNvSpPr>
          <p:nvPr>
            <p:ph type="body" idx="1"/>
          </p:nvPr>
        </p:nvSpPr>
        <p:spPr>
          <a:xfrm>
            <a:off x="457200" y="1600200"/>
            <a:ext cx="4038600" cy="4525963"/>
          </a:xfrm>
          <a:prstGeom prst="rect">
            <a:avLst/>
          </a:prstGeom>
        </p:spPr>
        <p:txBody>
          <a:bodyPr/>
          <a:lstStyle/>
          <a:p>
            <a:pPr lvl="0">
              <a:defRPr sz="1800"/>
            </a:pPr>
            <a:r>
              <a:rPr sz="2800"/>
              <a:t>Decomposer ~ </a:t>
            </a:r>
            <a:r>
              <a:rPr sz="1600"/>
              <a:t>an organism that feeds on and breaks down the dead</a:t>
            </a:r>
            <a:endParaRPr sz="3200"/>
          </a:p>
          <a:p>
            <a:pPr lvl="0">
              <a:defRPr sz="1800"/>
            </a:pPr>
            <a:r>
              <a:rPr sz="2800"/>
              <a:t>Mold ~ </a:t>
            </a:r>
            <a:r>
              <a:rPr sz="1600"/>
              <a:t>a fuzzy growth, a fungus</a:t>
            </a:r>
          </a:p>
          <a:p>
            <a:pPr lvl="0">
              <a:defRPr sz="1800"/>
            </a:pPr>
            <a:r>
              <a:rPr sz="2800"/>
              <a:t>Bacteria~ </a:t>
            </a:r>
            <a:r>
              <a:rPr sz="1600"/>
              <a:t>single-celled life forms that can reproduce quickly</a:t>
            </a:r>
          </a:p>
          <a:p>
            <a:pPr lvl="0">
              <a:defRPr sz="1800"/>
            </a:pPr>
            <a:r>
              <a:rPr sz="2800"/>
              <a:t>Fungi ~ </a:t>
            </a:r>
            <a:r>
              <a:rPr sz="1600"/>
              <a:t>a group of organisms that lack chlorophyll and obtain nutrients from dead or living plants or animals</a:t>
            </a:r>
          </a:p>
          <a:p>
            <a:pPr lvl="0">
              <a:defRPr sz="1800"/>
            </a:pPr>
            <a:r>
              <a:rPr sz="2800"/>
              <a:t>Spores ~ </a:t>
            </a:r>
            <a:r>
              <a:rPr sz="1600"/>
              <a:t>seeds of mold or fungi</a:t>
            </a:r>
          </a:p>
        </p:txBody>
      </p:sp>
      <p:pic>
        <p:nvPicPr>
          <p:cNvPr id="78" name="image9.jpg" descr="C:\Users\Student\AppData\Local\Microsoft\Windows\Temporary Internet Files\Content.IE5\TA57IJRS\MP900407342[1].jpg"/>
          <p:cNvPicPr/>
          <p:nvPr/>
        </p:nvPicPr>
        <p:blipFill>
          <a:blip r:embed="rId2">
            <a:extLst/>
          </a:blip>
          <a:stretch>
            <a:fillRect/>
          </a:stretch>
        </p:blipFill>
        <p:spPr>
          <a:xfrm>
            <a:off x="6781800" y="2397655"/>
            <a:ext cx="914398" cy="1183745"/>
          </a:xfrm>
          <a:prstGeom prst="rect">
            <a:avLst/>
          </a:prstGeom>
          <a:ln w="12700">
            <a:miter lim="400000"/>
          </a:ln>
        </p:spPr>
      </p:pic>
      <p:pic>
        <p:nvPicPr>
          <p:cNvPr id="79" name="image10.pdf" descr="C:\Users\Student\AppData\Local\Microsoft\Windows\Temporary Internet Files\Content.IE5\13DISHW7\MC900411902[1].wmf"/>
          <p:cNvPicPr/>
          <p:nvPr/>
        </p:nvPicPr>
        <p:blipFill>
          <a:blip r:embed="rId3">
            <a:extLst/>
          </a:blip>
          <a:stretch>
            <a:fillRect/>
          </a:stretch>
        </p:blipFill>
        <p:spPr>
          <a:xfrm>
            <a:off x="2590800" y="5181600"/>
            <a:ext cx="1680873" cy="1524000"/>
          </a:xfrm>
          <a:prstGeom prst="rect">
            <a:avLst/>
          </a:prstGeom>
          <a:ln w="12700">
            <a:miter lim="400000"/>
          </a:ln>
        </p:spPr>
      </p:pic>
      <p:pic>
        <p:nvPicPr>
          <p:cNvPr id="80" name="image11.pdf" descr="C:\Users\Student\AppData\Local\Microsoft\Windows\Temporary Internet Files\Content.IE5\TA57IJRS\MC900301080[1].wmf"/>
          <p:cNvPicPr/>
          <p:nvPr/>
        </p:nvPicPr>
        <p:blipFill>
          <a:blip r:embed="rId4">
            <a:extLst/>
          </a:blip>
          <a:stretch>
            <a:fillRect/>
          </a:stretch>
        </p:blipFill>
        <p:spPr>
          <a:xfrm>
            <a:off x="762000" y="5334000"/>
            <a:ext cx="1295400" cy="1294754"/>
          </a:xfrm>
          <a:prstGeom prst="rect">
            <a:avLst/>
          </a:prstGeom>
          <a:ln w="12700">
            <a:miter lim="400000"/>
          </a:ln>
        </p:spPr>
      </p:pic>
      <p:sp>
        <p:nvSpPr>
          <p:cNvPr id="81" name="Shape 81"/>
          <p:cNvSpPr/>
          <p:nvPr/>
        </p:nvSpPr>
        <p:spPr>
          <a:xfrm>
            <a:off x="6823520" y="1974334"/>
            <a:ext cx="956257" cy="358141"/>
          </a:xfrm>
          <a:prstGeom prst="rect">
            <a:avLst/>
          </a:prstGeom>
          <a:ln w="12700">
            <a:miter lim="400000"/>
          </a:ln>
          <a:extLst>
            <a:ext uri="{C572A759-6A51-4108-AA02-DFA0A04FC94B}">
              <ma14:wrappingTextBoxFlag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wrap="none" lIns="45719" rIns="45719">
            <a:spAutoFit/>
          </a:bodyPr>
          <a:lstStyle/>
          <a:p>
            <a:pPr lvl="0"/>
            <a:r>
              <a:t>Bacteria</a:t>
            </a:r>
          </a:p>
        </p:txBody>
      </p:sp>
      <p:pic>
        <p:nvPicPr>
          <p:cNvPr id="82" name="image12.jpg" descr="C:\Users\Student\AppData\Local\Microsoft\Windows\Temporary Internet Files\Content.IE5\TA57IJRS\MP900407342[1].jpg"/>
          <p:cNvPicPr/>
          <p:nvPr/>
        </p:nvPicPr>
        <p:blipFill>
          <a:blip r:embed="rId5">
            <a:extLst/>
          </a:blip>
          <a:stretch>
            <a:fillRect/>
          </a:stretch>
        </p:blipFill>
        <p:spPr>
          <a:xfrm rot="10800000">
            <a:off x="5898877" y="2438400"/>
            <a:ext cx="882923" cy="1143000"/>
          </a:xfrm>
          <a:prstGeom prst="rect">
            <a:avLst/>
          </a:prstGeom>
          <a:ln w="12700">
            <a:miter lim="400000"/>
          </a:ln>
        </p:spPr>
      </p:pic>
      <p:pic>
        <p:nvPicPr>
          <p:cNvPr id="83" name="image12.jpg" descr="C:\Users\Student\AppData\Local\Microsoft\Windows\Temporary Internet Files\Content.IE5\TA57IJRS\MP900407342[1].jpg"/>
          <p:cNvPicPr/>
          <p:nvPr/>
        </p:nvPicPr>
        <p:blipFill>
          <a:blip r:embed="rId5">
            <a:extLst/>
          </a:blip>
          <a:stretch>
            <a:fillRect/>
          </a:stretch>
        </p:blipFill>
        <p:spPr>
          <a:xfrm rot="10800000">
            <a:off x="7696200" y="2438400"/>
            <a:ext cx="882922" cy="1143000"/>
          </a:xfrm>
          <a:prstGeom prst="rect">
            <a:avLst/>
          </a:prstGeom>
          <a:ln w="12700">
            <a:miter lim="400000"/>
          </a:ln>
        </p:spPr>
      </p:pic>
    </p:spTree>
  </p:cSld>
  <p:clrMapOvr>
    <a:masterClrMapping/>
  </p:clrMapOvr>
  <p:transition spd="med"/>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5" name="Shape 85"/>
          <p:cNvSpPr>
            <a:spLocks noGrp="1"/>
          </p:cNvSpPr>
          <p:nvPr>
            <p:ph type="title"/>
          </p:nvPr>
        </p:nvSpPr>
        <p:spPr>
          <a:xfrm>
            <a:off x="457200" y="274638"/>
            <a:ext cx="8229600" cy="1143001"/>
          </a:xfrm>
          <a:prstGeom prst="rect">
            <a:avLst/>
          </a:prstGeom>
        </p:spPr>
        <p:txBody>
          <a:bodyPr/>
          <a:lstStyle>
            <a:lvl1pPr>
              <a:defRPr sz="3600"/>
            </a:lvl1pPr>
          </a:lstStyle>
          <a:p>
            <a:pPr lvl="0">
              <a:defRPr sz="1800"/>
            </a:pPr>
            <a:r>
              <a:rPr sz="3600"/>
              <a:t>Decomposition Experiment</a:t>
            </a:r>
          </a:p>
        </p:txBody>
      </p:sp>
      <p:sp>
        <p:nvSpPr>
          <p:cNvPr id="86" name="Shape 86"/>
          <p:cNvSpPr>
            <a:spLocks noGrp="1"/>
          </p:cNvSpPr>
          <p:nvPr>
            <p:ph type="body" idx="1"/>
          </p:nvPr>
        </p:nvSpPr>
        <p:spPr>
          <a:xfrm>
            <a:off x="457200" y="1600200"/>
            <a:ext cx="3581400" cy="4525963"/>
          </a:xfrm>
          <a:prstGeom prst="rect">
            <a:avLst/>
          </a:prstGeom>
        </p:spPr>
        <p:txBody>
          <a:bodyPr/>
          <a:lstStyle/>
          <a:p>
            <a:pPr lvl="0">
              <a:lnSpc>
                <a:spcPct val="90000"/>
              </a:lnSpc>
              <a:defRPr sz="1800"/>
            </a:pPr>
            <a:r>
              <a:rPr sz="2800"/>
              <a:t>The Process</a:t>
            </a:r>
          </a:p>
          <a:p>
            <a:pPr marL="0" lvl="0" indent="0">
              <a:lnSpc>
                <a:spcPct val="135000"/>
              </a:lnSpc>
              <a:spcBef>
                <a:spcPts val="400"/>
              </a:spcBef>
              <a:buSzTx/>
              <a:buNone/>
              <a:defRPr sz="1800"/>
            </a:pPr>
            <a:r>
              <a:rPr sz="2000"/>
              <a:t>I placed a piece of food into small, clear boxes.  Then a few drops of water was added to the material and covered it.  There were several observations made of the processes occurring.    This experiment lasted for three weeks. However it is part of a larger ongoing study.</a:t>
            </a:r>
          </a:p>
        </p:txBody>
      </p:sp>
      <p:sp>
        <p:nvSpPr>
          <p:cNvPr id="87" name="Shape 87"/>
          <p:cNvSpPr/>
          <p:nvPr/>
        </p:nvSpPr>
        <p:spPr>
          <a:xfrm>
            <a:off x="4953000" y="1600200"/>
            <a:ext cx="3733800" cy="4525963"/>
          </a:xfrm>
          <a:prstGeom prst="rect">
            <a:avLst/>
          </a:prstGeom>
          <a:ln w="12700">
            <a:miter lim="400000"/>
          </a:ln>
          <a:extLst>
            <a:ext uri="{C572A759-6A51-4108-AA02-DFA0A04FC94B}">
              <ma14:wrappingTextBoxFlag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lIns="0" tIns="0" rIns="0" bIns="0">
            <a:normAutofit/>
          </a:bodyPr>
          <a:lstStyle/>
          <a:p>
            <a:pPr marL="342900" lvl="0" indent="-342900">
              <a:lnSpc>
                <a:spcPct val="90000"/>
              </a:lnSpc>
              <a:spcBef>
                <a:spcPts val="600"/>
              </a:spcBef>
              <a:buSzPct val="100000"/>
              <a:buFont typeface="Arial"/>
              <a:buChar char="•"/>
            </a:pPr>
            <a:r>
              <a:rPr sz="2800"/>
              <a:t>The End Results</a:t>
            </a:r>
          </a:p>
          <a:p>
            <a:pPr lvl="0">
              <a:lnSpc>
                <a:spcPct val="135000"/>
              </a:lnSpc>
              <a:spcBef>
                <a:spcPts val="400"/>
              </a:spcBef>
            </a:pPr>
            <a:r>
              <a:rPr sz="2000"/>
              <a:t>The food materials began to get covered with decomposers like mold, bacteria and fungi.  Very close observations showed several spores around the boxes.   The food items began to breakdown and soften and get wet and slimy looking.</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89" name="image13.jpg" descr="http://ts1.mm.bing.net/images/thumbnail.aspx?q=1042778499316&amp;id=e025e958343a7daa4ab7a4e4613b2d6d&amp;url=http%3a%2f%2fsolanacompost.files.wordpress.com%2f2008%2f11%2fefetida-lg.jpg"/>
          <p:cNvPicPr/>
          <p:nvPr/>
        </p:nvPicPr>
        <p:blipFill>
          <a:blip r:embed="rId2">
            <a:extLst/>
          </a:blip>
          <a:stretch>
            <a:fillRect/>
          </a:stretch>
        </p:blipFill>
        <p:spPr>
          <a:xfrm rot="1496890">
            <a:off x="6695157" y="730125"/>
            <a:ext cx="1981201" cy="1472692"/>
          </a:xfrm>
          <a:prstGeom prst="rect">
            <a:avLst/>
          </a:prstGeom>
          <a:ln w="12700">
            <a:miter lim="400000"/>
          </a:ln>
        </p:spPr>
      </p:pic>
      <p:sp>
        <p:nvSpPr>
          <p:cNvPr id="90" name="Shape 90"/>
          <p:cNvSpPr/>
          <p:nvPr/>
        </p:nvSpPr>
        <p:spPr>
          <a:xfrm>
            <a:off x="990599" y="304799"/>
            <a:ext cx="7945647" cy="688341"/>
          </a:xfrm>
          <a:prstGeom prst="rect">
            <a:avLst/>
          </a:prstGeom>
          <a:ln w="12700">
            <a:miter lim="400000"/>
          </a:ln>
          <a:extLst>
            <a:ext uri="{C572A759-6A51-4108-AA02-DFA0A04FC94B}">
              <ma14:wrappingTextBoxFlag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wrap="none" lIns="45719" rIns="45719">
            <a:spAutoFit/>
          </a:bodyPr>
          <a:lstStyle>
            <a:lvl1pPr>
              <a:defRPr sz="4000" u="sng"/>
            </a:lvl1pPr>
          </a:lstStyle>
          <a:p>
            <a:pPr lvl="0">
              <a:defRPr sz="1800" u="none"/>
            </a:pPr>
            <a:r>
              <a:rPr sz="4000" u="sng"/>
              <a:t>There are 3 levels of Decomposers</a:t>
            </a:r>
          </a:p>
        </p:txBody>
      </p:sp>
      <p:sp>
        <p:nvSpPr>
          <p:cNvPr id="91" name="Shape 91"/>
          <p:cNvSpPr/>
          <p:nvPr/>
        </p:nvSpPr>
        <p:spPr>
          <a:xfrm rot="20380723">
            <a:off x="434660" y="1780418"/>
            <a:ext cx="2460605" cy="383541"/>
          </a:xfrm>
          <a:prstGeom prst="rect">
            <a:avLst/>
          </a:prstGeom>
          <a:ln w="12700">
            <a:miter lim="400000"/>
          </a:ln>
          <a:extLst>
            <a:ext uri="{C572A759-6A51-4108-AA02-DFA0A04FC94B}">
              <ma14:wrappingTextBoxFlag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lIns="45719" rIns="45719">
            <a:spAutoFit/>
          </a:bodyPr>
          <a:lstStyle>
            <a:lvl1pPr>
              <a:defRPr sz="2000"/>
            </a:lvl1pPr>
          </a:lstStyle>
          <a:p>
            <a:pPr lvl="0">
              <a:defRPr sz="1800"/>
            </a:pPr>
            <a:r>
              <a:rPr sz="2000"/>
              <a:t>Micro-organisms</a:t>
            </a:r>
          </a:p>
        </p:txBody>
      </p:sp>
      <p:sp>
        <p:nvSpPr>
          <p:cNvPr id="92" name="Shape 92"/>
          <p:cNvSpPr/>
          <p:nvPr/>
        </p:nvSpPr>
        <p:spPr>
          <a:xfrm rot="1424467">
            <a:off x="6936094" y="1495785"/>
            <a:ext cx="1827794" cy="358141"/>
          </a:xfrm>
          <a:prstGeom prst="rect">
            <a:avLst/>
          </a:prstGeom>
          <a:ln w="12700">
            <a:miter lim="400000"/>
          </a:ln>
          <a:extLst>
            <a:ext uri="{C572A759-6A51-4108-AA02-DFA0A04FC94B}">
              <ma14:wrappingTextBoxFlag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wrap="none" lIns="45719" rIns="45719">
            <a:spAutoFit/>
          </a:bodyPr>
          <a:lstStyle>
            <a:lvl1pPr>
              <a:defRPr i="1" u="sng"/>
            </a:lvl1pPr>
          </a:lstStyle>
          <a:p>
            <a:pPr lvl="0">
              <a:defRPr i="0" u="none"/>
            </a:pPr>
            <a:r>
              <a:rPr i="1" u="sng"/>
              <a:t>Macro-organisms</a:t>
            </a:r>
          </a:p>
        </p:txBody>
      </p:sp>
      <p:sp>
        <p:nvSpPr>
          <p:cNvPr id="93" name="Shape 93"/>
          <p:cNvSpPr/>
          <p:nvPr/>
        </p:nvSpPr>
        <p:spPr>
          <a:xfrm rot="1444966">
            <a:off x="6361165" y="1852233"/>
            <a:ext cx="2805595" cy="358141"/>
          </a:xfrm>
          <a:prstGeom prst="rect">
            <a:avLst/>
          </a:prstGeom>
          <a:ln w="12700">
            <a:miter lim="400000"/>
          </a:ln>
          <a:extLst>
            <a:ext uri="{C572A759-6A51-4108-AA02-DFA0A04FC94B}">
              <ma14:wrappingTextBoxFlag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wrap="none" lIns="45719" rIns="45719">
            <a:spAutoFit/>
          </a:bodyPr>
          <a:lstStyle/>
          <a:p>
            <a:pPr lvl="0"/>
            <a:r>
              <a:t>Earth worms, insects, etc.</a:t>
            </a:r>
          </a:p>
        </p:txBody>
      </p:sp>
      <p:sp>
        <p:nvSpPr>
          <p:cNvPr id="94" name="Shape 94"/>
          <p:cNvSpPr/>
          <p:nvPr/>
        </p:nvSpPr>
        <p:spPr>
          <a:xfrm>
            <a:off x="2971799" y="4190999"/>
            <a:ext cx="2674775" cy="358141"/>
          </a:xfrm>
          <a:prstGeom prst="rect">
            <a:avLst/>
          </a:prstGeom>
          <a:ln w="12700">
            <a:miter lim="400000"/>
          </a:ln>
          <a:extLst>
            <a:ext uri="{C572A759-6A51-4108-AA02-DFA0A04FC94B}">
              <ma14:wrappingTextBoxFlag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wrap="none" lIns="45719" rIns="45719">
            <a:spAutoFit/>
          </a:bodyPr>
          <a:lstStyle>
            <a:lvl1pPr>
              <a:defRPr i="1" u="sng"/>
            </a:lvl1pPr>
          </a:lstStyle>
          <a:p>
            <a:pPr lvl="0">
              <a:defRPr i="0" u="none"/>
            </a:pPr>
            <a:r>
              <a:rPr i="1" u="sng"/>
              <a:t>Third Level Decomposers</a:t>
            </a:r>
          </a:p>
        </p:txBody>
      </p:sp>
      <p:pic>
        <p:nvPicPr>
          <p:cNvPr id="95" name="image14.jpg" descr="http://ts1.mm.bing.net/images/thumbnail.aspx?q=993383426164&amp;id=2a37204f3fdf707dfd2ad5d68b1c5876&amp;url=http%3a%2f%2fbertuahagroorganics.com%2fimages%2fworms-HQ.jpg"/>
          <p:cNvPicPr/>
          <p:nvPr/>
        </p:nvPicPr>
        <p:blipFill>
          <a:blip r:embed="rId3">
            <a:extLst/>
          </a:blip>
          <a:stretch>
            <a:fillRect/>
          </a:stretch>
        </p:blipFill>
        <p:spPr>
          <a:xfrm rot="1466324">
            <a:off x="5546835" y="2085907"/>
            <a:ext cx="2857501" cy="2352676"/>
          </a:xfrm>
          <a:prstGeom prst="rect">
            <a:avLst/>
          </a:prstGeom>
          <a:ln w="12700">
            <a:miter lim="400000"/>
          </a:ln>
        </p:spPr>
      </p:pic>
      <p:pic>
        <p:nvPicPr>
          <p:cNvPr id="96" name="image15.jpg" descr="http://ts4.mm.bing.net/images/thumbnail.aspx?q=1038031785679&amp;id=4bce4132b7f098859d61a56756a18148&amp;url=http%3a%2f%2fwww.eulesstx.gov%2fcomposting%2fimages%2fbacteria_pic.jpg"/>
          <p:cNvPicPr/>
          <p:nvPr/>
        </p:nvPicPr>
        <p:blipFill>
          <a:blip r:embed="rId4">
            <a:extLst/>
          </a:blip>
          <a:stretch>
            <a:fillRect/>
          </a:stretch>
        </p:blipFill>
        <p:spPr>
          <a:xfrm rot="20401011">
            <a:off x="642839" y="2247588"/>
            <a:ext cx="2079218" cy="1386147"/>
          </a:xfrm>
          <a:prstGeom prst="rect">
            <a:avLst/>
          </a:prstGeom>
          <a:ln w="12700">
            <a:miter lim="400000"/>
          </a:ln>
        </p:spPr>
      </p:pic>
    </p:spTree>
  </p:cSld>
  <p:clrMapOvr>
    <a:masterClrMapping/>
  </p:clrMapOvr>
  <p:transition spd="med"/>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8" name="Shape 98"/>
          <p:cNvSpPr>
            <a:spLocks noGrp="1"/>
          </p:cNvSpPr>
          <p:nvPr>
            <p:ph type="title"/>
          </p:nvPr>
        </p:nvSpPr>
        <p:spPr>
          <a:xfrm>
            <a:off x="609600" y="-228601"/>
            <a:ext cx="8229600" cy="715964"/>
          </a:xfrm>
          <a:prstGeom prst="rect">
            <a:avLst/>
          </a:prstGeom>
        </p:spPr>
        <p:txBody>
          <a:bodyPr/>
          <a:lstStyle>
            <a:lvl1pPr defTabSz="484631">
              <a:defRPr sz="2066"/>
            </a:lvl1pPr>
          </a:lstStyle>
          <a:p>
            <a:pPr lvl="0">
              <a:defRPr sz="1800"/>
            </a:pPr>
            <a:r>
              <a:rPr sz="2066"/>
              <a:t/>
            </a:r>
            <a:br>
              <a:rPr sz="2066"/>
            </a:br>
            <a:endParaRPr sz="2066"/>
          </a:p>
        </p:txBody>
      </p:sp>
      <p:sp>
        <p:nvSpPr>
          <p:cNvPr id="99" name="Shape 99"/>
          <p:cNvSpPr>
            <a:spLocks noGrp="1"/>
          </p:cNvSpPr>
          <p:nvPr>
            <p:ph type="body" idx="1"/>
          </p:nvPr>
        </p:nvSpPr>
        <p:spPr>
          <a:xfrm>
            <a:off x="457200" y="1447800"/>
            <a:ext cx="8229600" cy="4525963"/>
          </a:xfrm>
          <a:prstGeom prst="rect">
            <a:avLst/>
          </a:prstGeom>
        </p:spPr>
        <p:txBody>
          <a:bodyPr/>
          <a:lstStyle/>
          <a:p>
            <a:pPr marL="171450" lvl="0" indent="-171450">
              <a:spcBef>
                <a:spcPts val="300"/>
              </a:spcBef>
              <a:defRPr sz="1800"/>
            </a:pPr>
            <a:r>
              <a:rPr sz="1600"/>
              <a:t>Bacteria do the majority of the work and are the primary decomposer organisms of a compost pile. </a:t>
            </a:r>
          </a:p>
          <a:p>
            <a:pPr marL="171450" lvl="0" indent="-171450">
              <a:spcBef>
                <a:spcPts val="300"/>
              </a:spcBef>
              <a:defRPr sz="1800"/>
            </a:pPr>
            <a:r>
              <a:rPr sz="1600"/>
              <a:t>There are three types of aerobic (oxygen-requiring) bacteria. 1) </a:t>
            </a:r>
          </a:p>
          <a:p>
            <a:pPr marL="171450" lvl="0" indent="-171450">
              <a:spcBef>
                <a:spcPts val="300"/>
              </a:spcBef>
              <a:defRPr sz="1800"/>
            </a:pPr>
            <a:r>
              <a:rPr sz="1600"/>
              <a:t>Psychrophilic bacteria (thrive in lowest temperature range - 55 degrees F or less) give off a small amount of heat as a by-product, causing a rise in the pile's air temperature.</a:t>
            </a:r>
          </a:p>
          <a:p>
            <a:pPr marL="171450" lvl="0" indent="-171450">
              <a:spcBef>
                <a:spcPts val="300"/>
              </a:spcBef>
              <a:defRPr sz="1800"/>
            </a:pPr>
            <a:r>
              <a:rPr sz="1600"/>
              <a:t> 2) Mesophilic bacteria (thrive at 70-90 degrees F) do most of the work and also generate heat as a by-product, raising the pile temperature even more. </a:t>
            </a:r>
          </a:p>
          <a:p>
            <a:pPr marL="171450" lvl="0" indent="-171450">
              <a:spcBef>
                <a:spcPts val="300"/>
              </a:spcBef>
              <a:defRPr sz="1800"/>
            </a:pPr>
            <a:r>
              <a:rPr sz="1600"/>
              <a:t>3) Thermophiles (thrive at 104-200 degrees F) work fast and last only 3-5 days.</a:t>
            </a:r>
          </a:p>
          <a:p>
            <a:pPr marL="171450" lvl="0" indent="-171450">
              <a:spcBef>
                <a:spcPts val="300"/>
              </a:spcBef>
              <a:defRPr sz="1800"/>
            </a:pPr>
            <a:r>
              <a:rPr sz="1600"/>
              <a:t> Actinomycetes (higher form of bacteria similar to fungi and molds) liberate carbon, nitrogen and ammonia, making nutrients available for plants. They take over during the final stages of decomposition, often</a:t>
            </a:r>
          </a:p>
          <a:p>
            <a:pPr marL="171450" lvl="0" indent="-171450">
              <a:spcBef>
                <a:spcPts val="300"/>
              </a:spcBef>
              <a:defRPr sz="1800"/>
            </a:pPr>
            <a:r>
              <a:rPr sz="1600"/>
              <a:t>producing antibiotics that destroy bacterial growth.</a:t>
            </a:r>
          </a:p>
          <a:p>
            <a:pPr marL="171450" lvl="0" indent="-171450">
              <a:spcBef>
                <a:spcPts val="300"/>
              </a:spcBef>
              <a:defRPr sz="1800"/>
            </a:pPr>
            <a:r>
              <a:rPr sz="1600"/>
              <a:t>Fungi also take over during the final stages of composting when the organic material has been changed to a more digestible form.</a:t>
            </a:r>
          </a:p>
        </p:txBody>
      </p:sp>
      <p:sp>
        <p:nvSpPr>
          <p:cNvPr id="100" name="Shape 100"/>
          <p:cNvSpPr/>
          <p:nvPr/>
        </p:nvSpPr>
        <p:spPr>
          <a:xfrm>
            <a:off x="990600" y="228600"/>
            <a:ext cx="7315200" cy="624841"/>
          </a:xfrm>
          <a:prstGeom prst="rect">
            <a:avLst/>
          </a:prstGeom>
          <a:ln w="12700">
            <a:miter lim="400000"/>
          </a:ln>
          <a:extLst>
            <a:ext uri="{C572A759-6A51-4108-AA02-DFA0A04FC94B}">
              <ma14:wrappingTextBoxFlag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lIns="45719" rIns="45719">
            <a:spAutoFit/>
          </a:bodyPr>
          <a:lstStyle>
            <a:lvl1pPr algn="ctr">
              <a:defRPr sz="3600" i="1" u="sng"/>
            </a:lvl1pPr>
          </a:lstStyle>
          <a:p>
            <a:pPr lvl="0">
              <a:defRPr sz="1800" i="0" u="none"/>
            </a:pPr>
            <a:r>
              <a:rPr sz="3600" i="1" u="sng"/>
              <a:t>First Level Decomposers</a:t>
            </a:r>
          </a:p>
        </p:txBody>
      </p:sp>
      <p:sp>
        <p:nvSpPr>
          <p:cNvPr id="101" name="Shape 101"/>
          <p:cNvSpPr/>
          <p:nvPr/>
        </p:nvSpPr>
        <p:spPr>
          <a:xfrm>
            <a:off x="3200400" y="762000"/>
            <a:ext cx="3398749" cy="624841"/>
          </a:xfrm>
          <a:prstGeom prst="rect">
            <a:avLst/>
          </a:prstGeom>
          <a:ln w="12700">
            <a:miter lim="400000"/>
          </a:ln>
          <a:extLst>
            <a:ext uri="{C572A759-6A51-4108-AA02-DFA0A04FC94B}">
              <ma14:wrappingTextBoxFlag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wrap="none" lIns="45719" rIns="45719">
            <a:spAutoFit/>
          </a:bodyPr>
          <a:lstStyle>
            <a:lvl1pPr>
              <a:defRPr sz="3600"/>
            </a:lvl1pPr>
          </a:lstStyle>
          <a:p>
            <a:pPr lvl="0">
              <a:defRPr sz="1800"/>
            </a:pPr>
            <a:r>
              <a:rPr sz="3600"/>
              <a:t>Micro-organisms</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3" name="image16.jpg" descr="bacteria-compost"/>
          <p:cNvPicPr/>
          <p:nvPr/>
        </p:nvPicPr>
        <p:blipFill>
          <a:blip r:embed="rId2">
            <a:extLst/>
          </a:blip>
          <a:stretch>
            <a:fillRect/>
          </a:stretch>
        </p:blipFill>
        <p:spPr>
          <a:xfrm>
            <a:off x="228600" y="762000"/>
            <a:ext cx="2743200" cy="2267712"/>
          </a:xfrm>
          <a:prstGeom prst="rect">
            <a:avLst/>
          </a:prstGeom>
          <a:ln w="12700">
            <a:miter lim="400000"/>
          </a:ln>
        </p:spPr>
      </p:pic>
      <p:pic>
        <p:nvPicPr>
          <p:cNvPr id="104" name="image17.jpg" descr="http://sccscience.files.wordpress.com/2009/09/bacteria.jpg?w=300"/>
          <p:cNvPicPr/>
          <p:nvPr/>
        </p:nvPicPr>
        <p:blipFill>
          <a:blip r:embed="rId3">
            <a:extLst/>
          </a:blip>
          <a:stretch>
            <a:fillRect/>
          </a:stretch>
        </p:blipFill>
        <p:spPr>
          <a:xfrm>
            <a:off x="3124200" y="762000"/>
            <a:ext cx="2468605" cy="2209800"/>
          </a:xfrm>
          <a:prstGeom prst="rect">
            <a:avLst/>
          </a:prstGeom>
          <a:ln w="12700">
            <a:miter lim="400000"/>
          </a:ln>
        </p:spPr>
      </p:pic>
      <p:pic>
        <p:nvPicPr>
          <p:cNvPr id="105" name="image18.jpeg" descr="Compost bacteria, SEM"/>
          <p:cNvPicPr/>
          <p:nvPr/>
        </p:nvPicPr>
        <p:blipFill>
          <a:blip r:embed="rId4">
            <a:extLst/>
          </a:blip>
          <a:stretch>
            <a:fillRect/>
          </a:stretch>
        </p:blipFill>
        <p:spPr>
          <a:xfrm>
            <a:off x="5791200" y="762000"/>
            <a:ext cx="2724150" cy="2219326"/>
          </a:xfrm>
          <a:prstGeom prst="rect">
            <a:avLst/>
          </a:prstGeom>
          <a:ln w="12700">
            <a:miter lim="400000"/>
          </a:ln>
        </p:spPr>
      </p:pic>
      <p:sp>
        <p:nvSpPr>
          <p:cNvPr id="106" name="Shape 106"/>
          <p:cNvSpPr/>
          <p:nvPr/>
        </p:nvSpPr>
        <p:spPr>
          <a:xfrm>
            <a:off x="533399" y="228599"/>
            <a:ext cx="956257" cy="358141"/>
          </a:xfrm>
          <a:prstGeom prst="rect">
            <a:avLst/>
          </a:prstGeom>
          <a:ln w="12700">
            <a:miter lim="400000"/>
          </a:ln>
          <a:extLst>
            <a:ext uri="{C572A759-6A51-4108-AA02-DFA0A04FC94B}">
              <ma14:wrappingTextBoxFlag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wrap="none" lIns="45719" rIns="45719">
            <a:spAutoFit/>
          </a:bodyPr>
          <a:lstStyle/>
          <a:p>
            <a:pPr lvl="0"/>
            <a:r>
              <a:t>Bacteria</a:t>
            </a:r>
          </a:p>
        </p:txBody>
      </p:sp>
      <p:pic>
        <p:nvPicPr>
          <p:cNvPr id="107" name="image19.jpg" descr="http://ts3.mm.bing.net/images/thumbnail.aspx?q=1028212732282&amp;id=999cfb6ab66b2ccd40ceb1a380f29c7a&amp;url=http%3a%2f%2f0.tqn.com%2fw%2fexperts%2fCarnivorous-Plants-711%2f2010%2f07%2fsoil-blight-1.jpg"/>
          <p:cNvPicPr/>
          <p:nvPr/>
        </p:nvPicPr>
        <p:blipFill>
          <a:blip r:embed="rId5">
            <a:extLst/>
          </a:blip>
          <a:stretch>
            <a:fillRect/>
          </a:stretch>
        </p:blipFill>
        <p:spPr>
          <a:xfrm>
            <a:off x="228600" y="3581400"/>
            <a:ext cx="2857500" cy="2143125"/>
          </a:xfrm>
          <a:prstGeom prst="rect">
            <a:avLst/>
          </a:prstGeom>
          <a:ln w="12700">
            <a:miter lim="400000"/>
          </a:ln>
        </p:spPr>
      </p:pic>
      <p:pic>
        <p:nvPicPr>
          <p:cNvPr id="108" name="image20.jpg" descr="http://ts3.mm.bing.net/images/thumbnail.aspx?q=1015321403602&amp;id=a51272245923b6591e1cd70f257cb4ad&amp;url=http%3a%2f%2fhighbrixgardens.com%2fwordpress%2fwp-content%2fuploads%2f2010%2f08%2fslime-molds.jpg"/>
          <p:cNvPicPr/>
          <p:nvPr/>
        </p:nvPicPr>
        <p:blipFill>
          <a:blip r:embed="rId6">
            <a:extLst/>
          </a:blip>
          <a:stretch>
            <a:fillRect/>
          </a:stretch>
        </p:blipFill>
        <p:spPr>
          <a:xfrm>
            <a:off x="3200400" y="3581400"/>
            <a:ext cx="2438400" cy="2133600"/>
          </a:xfrm>
          <a:prstGeom prst="rect">
            <a:avLst/>
          </a:prstGeom>
          <a:ln w="12700">
            <a:miter lim="400000"/>
          </a:ln>
        </p:spPr>
      </p:pic>
      <p:pic>
        <p:nvPicPr>
          <p:cNvPr id="109" name="image21.jpg" descr="http://ts1.mm.bing.net/images/thumbnail.aspx?q=996019870732&amp;id=58da04ce65c8c1890c154b3dd4f8fd70&amp;url=http%3a%2f%2fwww.sciencephoto.com%2fimage%2f14629%2f350wm%2fB2501779-Bread_mold_fungus_Rhizopus_nigricans_-SPL.jpg"/>
          <p:cNvPicPr/>
          <p:nvPr/>
        </p:nvPicPr>
        <p:blipFill>
          <a:blip r:embed="rId7">
            <a:extLst/>
          </a:blip>
          <a:stretch>
            <a:fillRect/>
          </a:stretch>
        </p:blipFill>
        <p:spPr>
          <a:xfrm>
            <a:off x="5791200" y="3657598"/>
            <a:ext cx="3124200" cy="2069278"/>
          </a:xfrm>
          <a:prstGeom prst="rect">
            <a:avLst/>
          </a:prstGeom>
          <a:ln w="12700">
            <a:miter lim="400000"/>
          </a:ln>
        </p:spPr>
      </p:pic>
      <p:sp>
        <p:nvSpPr>
          <p:cNvPr id="110" name="Shape 110"/>
          <p:cNvSpPr/>
          <p:nvPr/>
        </p:nvSpPr>
        <p:spPr>
          <a:xfrm>
            <a:off x="380999" y="3200399"/>
            <a:ext cx="1391133" cy="358141"/>
          </a:xfrm>
          <a:prstGeom prst="rect">
            <a:avLst/>
          </a:prstGeom>
          <a:ln w="12700">
            <a:miter lim="400000"/>
          </a:ln>
          <a:extLst>
            <a:ext uri="{C572A759-6A51-4108-AA02-DFA0A04FC94B}">
              <ma14:wrappingTextBoxFlag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wrap="none" lIns="45719" rIns="45719">
            <a:spAutoFit/>
          </a:bodyPr>
          <a:lstStyle/>
          <a:p>
            <a:pPr lvl="0"/>
            <a:r>
              <a:t>Mold / Fungi</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 name="Shape 112"/>
          <p:cNvSpPr>
            <a:spLocks noGrp="1"/>
          </p:cNvSpPr>
          <p:nvPr>
            <p:ph type="title"/>
          </p:nvPr>
        </p:nvSpPr>
        <p:spPr>
          <a:xfrm>
            <a:off x="457200" y="274638"/>
            <a:ext cx="8229600" cy="944563"/>
          </a:xfrm>
          <a:prstGeom prst="rect">
            <a:avLst/>
          </a:prstGeom>
        </p:spPr>
        <p:txBody>
          <a:bodyPr/>
          <a:lstStyle/>
          <a:p>
            <a:pPr lvl="0" defTabSz="832104">
              <a:defRPr sz="1800"/>
            </a:pPr>
            <a:r>
              <a:rPr sz="2912" i="1" u="sng"/>
              <a:t>Second Level Decomposers</a:t>
            </a:r>
            <a:br>
              <a:rPr sz="2912" i="1" u="sng"/>
            </a:br>
            <a:r>
              <a:rPr sz="2912" i="1" u="sng"/>
              <a:t>Macro-organisms</a:t>
            </a:r>
          </a:p>
        </p:txBody>
      </p:sp>
      <p:sp>
        <p:nvSpPr>
          <p:cNvPr id="113" name="Shape 113"/>
          <p:cNvSpPr>
            <a:spLocks noGrp="1"/>
          </p:cNvSpPr>
          <p:nvPr>
            <p:ph type="body" idx="1"/>
          </p:nvPr>
        </p:nvSpPr>
        <p:spPr>
          <a:xfrm>
            <a:off x="457200" y="1600200"/>
            <a:ext cx="8229600" cy="4525963"/>
          </a:xfrm>
          <a:prstGeom prst="rect">
            <a:avLst/>
          </a:prstGeom>
        </p:spPr>
        <p:txBody>
          <a:bodyPr/>
          <a:lstStyle/>
          <a:p>
            <a:pPr marL="339470" lvl="0" indent="-339470" defTabSz="905255">
              <a:lnSpc>
                <a:spcPct val="90000"/>
              </a:lnSpc>
              <a:spcBef>
                <a:spcPts val="600"/>
              </a:spcBef>
              <a:defRPr sz="1800"/>
            </a:pPr>
            <a:r>
              <a:rPr sz="2871"/>
              <a:t>Second level decomposers include protozoa, rotifera, nematodes (roundworms), earthworms, millipedes, sow bugs,</a:t>
            </a:r>
          </a:p>
          <a:p>
            <a:pPr marL="339470" lvl="0" indent="-339470" defTabSz="905255">
              <a:lnSpc>
                <a:spcPct val="90000"/>
              </a:lnSpc>
              <a:spcBef>
                <a:spcPts val="600"/>
              </a:spcBef>
              <a:defRPr sz="1800"/>
            </a:pPr>
            <a:r>
              <a:rPr sz="2871"/>
              <a:t>land snails and slugs, springtails, feather-winged beetles, mold mites and beetle mites. They consume the first level</a:t>
            </a:r>
          </a:p>
          <a:p>
            <a:pPr marL="339470" lvl="0" indent="-339470" defTabSz="905255">
              <a:lnSpc>
                <a:spcPct val="90000"/>
              </a:lnSpc>
              <a:spcBef>
                <a:spcPts val="600"/>
              </a:spcBef>
              <a:defRPr sz="1800"/>
            </a:pPr>
            <a:r>
              <a:rPr sz="2871"/>
              <a:t>decomposers. Some second level decomposers, such as earthworms, also consume the organic residue, so they</a:t>
            </a:r>
          </a:p>
          <a:p>
            <a:pPr marL="339470" lvl="0" indent="-339470" defTabSz="905255">
              <a:lnSpc>
                <a:spcPct val="90000"/>
              </a:lnSpc>
              <a:spcBef>
                <a:spcPts val="600"/>
              </a:spcBef>
              <a:defRPr sz="1800"/>
            </a:pPr>
            <a:r>
              <a:rPr sz="2871"/>
              <a:t>can also be considered first level decomposers.</a:t>
            </a:r>
          </a:p>
        </p:txBody>
      </p:sp>
    </p:spTree>
  </p:cSld>
  <p:clrMapOvr>
    <a:masterClrMapping/>
  </p:clrMapOvr>
  <p:transition spd="med"/>
</p:sld>
</file>

<file path=ppt/theme/theme1.xml><?xml version="1.0" encoding="utf-8"?>
<a:theme xmlns:a="http://schemas.openxmlformats.org/drawingml/2006/main"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Helvetica"/>
        <a:ea typeface="Helvetica"/>
        <a:cs typeface="Helvetica"/>
      </a:majorFont>
      <a:minorFont>
        <a:latin typeface="Helvetica Neue"/>
        <a:ea typeface="Helvetica Neue"/>
        <a:cs typeface="Helvetica Neu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blurRad="38100" dist="23000" dir="5400000" rotWithShape="0">
            <a:srgbClr val="000000">
              <a:alpha val="35000"/>
            </a:srgbClr>
          </a:outerShdw>
        </a:effectLst>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F81BD"/>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Helvetica"/>
        <a:ea typeface="Helvetica"/>
        <a:cs typeface="Helvetica"/>
      </a:majorFont>
      <a:minorFont>
        <a:latin typeface="Helvetica Neue"/>
        <a:ea typeface="Helvetica Neue"/>
        <a:cs typeface="Helvetica Neu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blurRad="38100" dist="23000" dir="5400000" rotWithShape="0">
            <a:srgbClr val="000000">
              <a:alpha val="35000"/>
            </a:srgbClr>
          </a:outerShdw>
        </a:effectLst>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F81BD"/>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1247</Words>
  <Application>Microsoft Macintosh PowerPoint</Application>
  <PresentationFormat>On-screen Show (4:3)</PresentationFormat>
  <Paragraphs>102</Paragraphs>
  <Slides>23</Slides>
  <Notes>0</Notes>
  <HiddenSlides>0</HiddenSlides>
  <MMClips>0</MMClips>
  <ScaleCrop>false</ScaleCrop>
  <HeadingPairs>
    <vt:vector size="4" baseType="variant">
      <vt:variant>
        <vt:lpstr>Design Template</vt:lpstr>
      </vt:variant>
      <vt:variant>
        <vt:i4>1</vt:i4>
      </vt:variant>
      <vt:variant>
        <vt:lpstr>Slide Titles</vt:lpstr>
      </vt:variant>
      <vt:variant>
        <vt:i4>23</vt:i4>
      </vt:variant>
    </vt:vector>
  </HeadingPairs>
  <TitlesOfParts>
    <vt:vector size="24" baseType="lpstr">
      <vt:lpstr>Default</vt:lpstr>
      <vt:lpstr>Composting for Sustainability</vt:lpstr>
      <vt:lpstr>What is Composting?</vt:lpstr>
      <vt:lpstr>This is what compost looks like:</vt:lpstr>
      <vt:lpstr>Decomposition the Process Micro-organisms</vt:lpstr>
      <vt:lpstr>Decomposition Experiment</vt:lpstr>
      <vt:lpstr>Slide 6</vt:lpstr>
      <vt:lpstr> </vt:lpstr>
      <vt:lpstr>Slide 8</vt:lpstr>
      <vt:lpstr>Second Level Decomposers Macro-organisms</vt:lpstr>
      <vt:lpstr>Slide 10</vt:lpstr>
      <vt:lpstr>Third Level Decomposers</vt:lpstr>
      <vt:lpstr>Slide 12</vt:lpstr>
      <vt:lpstr>Slide 13</vt:lpstr>
      <vt:lpstr>Decomposition for Life Composting</vt:lpstr>
      <vt:lpstr>Who does the work</vt:lpstr>
      <vt:lpstr>What do the soil organisms need?</vt:lpstr>
      <vt:lpstr>Things we Do Compost</vt:lpstr>
      <vt:lpstr>Things we Do Not Compost</vt:lpstr>
      <vt:lpstr>Composting the Do’s and Don’ts</vt:lpstr>
      <vt:lpstr>Summary of Composting</vt:lpstr>
      <vt:lpstr>Slide 21</vt:lpstr>
      <vt:lpstr>Why Compost?</vt:lpstr>
      <vt:lpstr>Ending Results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Composting for Sustainability</dc:title>
  <cp:lastModifiedBy>NYCDOE Schools</cp:lastModifiedBy>
  <cp:revision>1</cp:revision>
  <dcterms:created xsi:type="dcterms:W3CDTF">2017-07-21T20:22:56Z</dcterms:created>
  <dcterms:modified xsi:type="dcterms:W3CDTF">2017-07-21T20:24:20Z</dcterms:modified>
</cp:coreProperties>
</file>